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sldIdLst>
    <p:sldId id="281" r:id="rId2"/>
    <p:sldId id="277" r:id="rId3"/>
    <p:sldId id="257" r:id="rId4"/>
    <p:sldId id="258" r:id="rId5"/>
    <p:sldId id="259" r:id="rId6"/>
    <p:sldId id="260" r:id="rId7"/>
    <p:sldId id="272" r:id="rId8"/>
    <p:sldId id="283" r:id="rId9"/>
    <p:sldId id="261" r:id="rId10"/>
    <p:sldId id="262" r:id="rId11"/>
    <p:sldId id="263" r:id="rId12"/>
    <p:sldId id="282" r:id="rId13"/>
    <p:sldId id="264" r:id="rId14"/>
    <p:sldId id="274" r:id="rId15"/>
    <p:sldId id="265" r:id="rId16"/>
    <p:sldId id="267" r:id="rId17"/>
    <p:sldId id="268" r:id="rId18"/>
    <p:sldId id="278" r:id="rId19"/>
    <p:sldId id="270" r:id="rId20"/>
    <p:sldId id="27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74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77"/>
    <p:restoredTop sz="96197"/>
  </p:normalViewPr>
  <p:slideViewPr>
    <p:cSldViewPr snapToGrid="0">
      <p:cViewPr varScale="1">
        <p:scale>
          <a:sx n="122" d="100"/>
          <a:sy n="122" d="100"/>
        </p:scale>
        <p:origin x="648"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4.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5.png"/><Relationship Id="rId3" Type="http://schemas.openxmlformats.org/officeDocument/2006/relationships/image" Target="../media/image15.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4.svg"/><Relationship Id="rId11" Type="http://schemas.openxmlformats.org/officeDocument/2006/relationships/image" Target="../media/image21.png"/><Relationship Id="rId5" Type="http://schemas.openxmlformats.org/officeDocument/2006/relationships/image" Target="../media/image3.png"/><Relationship Id="rId10" Type="http://schemas.openxmlformats.org/officeDocument/2006/relationships/image" Target="../media/image20.svg"/><Relationship Id="rId4" Type="http://schemas.openxmlformats.org/officeDocument/2006/relationships/image" Target="../media/image16.svg"/><Relationship Id="rId9" Type="http://schemas.openxmlformats.org/officeDocument/2006/relationships/image" Target="../media/image19.png"/><Relationship Id="rId1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5.png"/><Relationship Id="rId3" Type="http://schemas.openxmlformats.org/officeDocument/2006/relationships/image" Target="../media/image15.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4.svg"/><Relationship Id="rId11" Type="http://schemas.openxmlformats.org/officeDocument/2006/relationships/image" Target="../media/image21.png"/><Relationship Id="rId5" Type="http://schemas.openxmlformats.org/officeDocument/2006/relationships/image" Target="../media/image3.png"/><Relationship Id="rId10" Type="http://schemas.openxmlformats.org/officeDocument/2006/relationships/image" Target="../media/image20.svg"/><Relationship Id="rId4" Type="http://schemas.openxmlformats.org/officeDocument/2006/relationships/image" Target="../media/image16.svg"/><Relationship Id="rId9" Type="http://schemas.openxmlformats.org/officeDocument/2006/relationships/image" Target="../media/image19.png"/><Relationship Id="rId1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C628C5-28F6-422E-8A9C-BFE61E34C414}"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63D63445-0EC7-488C-BBF0-D380F5F8DB99}">
      <dgm:prSet custT="1"/>
      <dgm:spPr/>
      <dgm:t>
        <a:bodyPr/>
        <a:lstStyle/>
        <a:p>
          <a:pPr>
            <a:lnSpc>
              <a:spcPct val="100000"/>
            </a:lnSpc>
          </a:pPr>
          <a:r>
            <a:rPr lang="en-US" sz="1600" dirty="0"/>
            <a:t>The major challenge in heart disease is its detection. </a:t>
          </a:r>
        </a:p>
      </dgm:t>
    </dgm:pt>
    <dgm:pt modelId="{54129C81-383F-41C7-ABF7-19241654024F}" type="parTrans" cxnId="{0786CD85-F2EB-4667-BA12-C34F3C61FBE9}">
      <dgm:prSet/>
      <dgm:spPr/>
      <dgm:t>
        <a:bodyPr/>
        <a:lstStyle/>
        <a:p>
          <a:endParaRPr lang="en-US"/>
        </a:p>
      </dgm:t>
    </dgm:pt>
    <dgm:pt modelId="{20C85DD3-A2FB-45AB-A90E-017189209A36}" type="sibTrans" cxnId="{0786CD85-F2EB-4667-BA12-C34F3C61FBE9}">
      <dgm:prSet/>
      <dgm:spPr/>
      <dgm:t>
        <a:bodyPr/>
        <a:lstStyle/>
        <a:p>
          <a:pPr>
            <a:lnSpc>
              <a:spcPct val="100000"/>
            </a:lnSpc>
          </a:pPr>
          <a:endParaRPr lang="en-US"/>
        </a:p>
      </dgm:t>
    </dgm:pt>
    <dgm:pt modelId="{9EAA69BA-AB65-416D-913E-A44D810FEDDE}">
      <dgm:prSet custT="1"/>
      <dgm:spPr/>
      <dgm:t>
        <a:bodyPr/>
        <a:lstStyle/>
        <a:p>
          <a:pPr>
            <a:lnSpc>
              <a:spcPct val="100000"/>
            </a:lnSpc>
          </a:pPr>
          <a:r>
            <a:rPr lang="en-US" sz="1600" dirty="0"/>
            <a:t>Early detection of cardiac diseases can decrease the mortality rate and overall complications. </a:t>
          </a:r>
        </a:p>
      </dgm:t>
    </dgm:pt>
    <dgm:pt modelId="{A65AA048-7874-42A1-AEAB-605443CB3799}" type="parTrans" cxnId="{178AB8A0-E8A1-468F-B9FA-7D022BCEB7D9}">
      <dgm:prSet/>
      <dgm:spPr/>
      <dgm:t>
        <a:bodyPr/>
        <a:lstStyle/>
        <a:p>
          <a:endParaRPr lang="en-US"/>
        </a:p>
      </dgm:t>
    </dgm:pt>
    <dgm:pt modelId="{DAC2384E-CA26-488A-B814-E2DB806225BD}" type="sibTrans" cxnId="{178AB8A0-E8A1-468F-B9FA-7D022BCEB7D9}">
      <dgm:prSet/>
      <dgm:spPr/>
      <dgm:t>
        <a:bodyPr/>
        <a:lstStyle/>
        <a:p>
          <a:pPr>
            <a:lnSpc>
              <a:spcPct val="100000"/>
            </a:lnSpc>
          </a:pPr>
          <a:endParaRPr lang="en-US"/>
        </a:p>
      </dgm:t>
    </dgm:pt>
    <dgm:pt modelId="{597C3164-A42A-4874-9FAB-83F3D92B294F}">
      <dgm:prSet custT="1"/>
      <dgm:spPr/>
      <dgm:t>
        <a:bodyPr/>
        <a:lstStyle/>
        <a:p>
          <a:pPr>
            <a:lnSpc>
              <a:spcPct val="100000"/>
            </a:lnSpc>
          </a:pPr>
          <a:endParaRPr lang="en-US" sz="1600" dirty="0"/>
        </a:p>
        <a:p>
          <a:pPr>
            <a:lnSpc>
              <a:spcPct val="100000"/>
            </a:lnSpc>
          </a:pPr>
          <a:endParaRPr lang="en-US" sz="1600" dirty="0"/>
        </a:p>
        <a:p>
          <a:pPr>
            <a:lnSpc>
              <a:spcPct val="100000"/>
            </a:lnSpc>
          </a:pPr>
          <a:r>
            <a:rPr lang="en-US" sz="1600" dirty="0"/>
            <a:t>Since we have a good amount of data in today’s world, we can use various machine learning algorithms to analyze the data for hidden patterns. </a:t>
          </a:r>
        </a:p>
      </dgm:t>
    </dgm:pt>
    <dgm:pt modelId="{8254A8E2-A492-4D2D-BB76-2682A2C31639}" type="parTrans" cxnId="{762BE3F8-6F8A-4F98-B08F-0101FF45E6F5}">
      <dgm:prSet/>
      <dgm:spPr/>
      <dgm:t>
        <a:bodyPr/>
        <a:lstStyle/>
        <a:p>
          <a:endParaRPr lang="en-US"/>
        </a:p>
      </dgm:t>
    </dgm:pt>
    <dgm:pt modelId="{752498D9-52AB-4CF3-927D-C2FC354458CF}" type="sibTrans" cxnId="{762BE3F8-6F8A-4F98-B08F-0101FF45E6F5}">
      <dgm:prSet/>
      <dgm:spPr/>
      <dgm:t>
        <a:bodyPr/>
        <a:lstStyle/>
        <a:p>
          <a:endParaRPr lang="en-US"/>
        </a:p>
      </dgm:t>
    </dgm:pt>
    <dgm:pt modelId="{E83CA267-4134-4B51-958B-DE656CB9C65D}" type="pres">
      <dgm:prSet presAssocID="{F4C628C5-28F6-422E-8A9C-BFE61E34C414}" presName="root" presStyleCnt="0">
        <dgm:presLayoutVars>
          <dgm:dir/>
          <dgm:resizeHandles val="exact"/>
        </dgm:presLayoutVars>
      </dgm:prSet>
      <dgm:spPr/>
    </dgm:pt>
    <dgm:pt modelId="{33FF4D6F-4682-4F36-8B02-5B7860FE7B66}" type="pres">
      <dgm:prSet presAssocID="{F4C628C5-28F6-422E-8A9C-BFE61E34C414}" presName="container" presStyleCnt="0">
        <dgm:presLayoutVars>
          <dgm:dir/>
          <dgm:resizeHandles val="exact"/>
        </dgm:presLayoutVars>
      </dgm:prSet>
      <dgm:spPr/>
    </dgm:pt>
    <dgm:pt modelId="{5527D870-D82A-4E75-8A9E-05668F006C69}" type="pres">
      <dgm:prSet presAssocID="{63D63445-0EC7-488C-BBF0-D380F5F8DB99}" presName="compNode" presStyleCnt="0"/>
      <dgm:spPr/>
    </dgm:pt>
    <dgm:pt modelId="{ECC48AFF-4322-4772-A809-4F09D6336124}" type="pres">
      <dgm:prSet presAssocID="{63D63445-0EC7-488C-BBF0-D380F5F8DB99}" presName="iconBgRect" presStyleLbl="bgShp" presStyleIdx="0" presStyleCnt="3"/>
      <dgm:spPr/>
    </dgm:pt>
    <dgm:pt modelId="{30A7620C-AA27-42A1-BD32-484962635F88}" type="pres">
      <dgm:prSet presAssocID="{63D63445-0EC7-488C-BBF0-D380F5F8DB9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rt Organ"/>
        </a:ext>
      </dgm:extLst>
    </dgm:pt>
    <dgm:pt modelId="{8274FC1E-ADE4-405B-A68D-104CACEE1083}" type="pres">
      <dgm:prSet presAssocID="{63D63445-0EC7-488C-BBF0-D380F5F8DB99}" presName="spaceRect" presStyleCnt="0"/>
      <dgm:spPr/>
    </dgm:pt>
    <dgm:pt modelId="{E3D59F9C-60AC-4424-8F7C-41214594DBB7}" type="pres">
      <dgm:prSet presAssocID="{63D63445-0EC7-488C-BBF0-D380F5F8DB99}" presName="textRect" presStyleLbl="revTx" presStyleIdx="0" presStyleCnt="3">
        <dgm:presLayoutVars>
          <dgm:chMax val="1"/>
          <dgm:chPref val="1"/>
        </dgm:presLayoutVars>
      </dgm:prSet>
      <dgm:spPr/>
    </dgm:pt>
    <dgm:pt modelId="{02F7B125-C7AF-4D67-BB5C-27D37D7B93B2}" type="pres">
      <dgm:prSet presAssocID="{20C85DD3-A2FB-45AB-A90E-017189209A36}" presName="sibTrans" presStyleLbl="sibTrans2D1" presStyleIdx="0" presStyleCnt="0"/>
      <dgm:spPr/>
    </dgm:pt>
    <dgm:pt modelId="{0ACC7353-4157-4A04-B8EF-D548CD31B862}" type="pres">
      <dgm:prSet presAssocID="{9EAA69BA-AB65-416D-913E-A44D810FEDDE}" presName="compNode" presStyleCnt="0"/>
      <dgm:spPr/>
    </dgm:pt>
    <dgm:pt modelId="{B26CFB06-50C5-475F-AFB5-5193829F1F1D}" type="pres">
      <dgm:prSet presAssocID="{9EAA69BA-AB65-416D-913E-A44D810FEDDE}" presName="iconBgRect" presStyleLbl="bgShp" presStyleIdx="1" presStyleCnt="3"/>
      <dgm:spPr/>
    </dgm:pt>
    <dgm:pt modelId="{F1E225E6-08AF-49CD-9E1C-B084B1FF52C7}" type="pres">
      <dgm:prSet presAssocID="{9EAA69BA-AB65-416D-913E-A44D810FEDD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rt with Pulse"/>
        </a:ext>
      </dgm:extLst>
    </dgm:pt>
    <dgm:pt modelId="{642388BB-DE4A-4A56-85B7-DFFE4F03F7FA}" type="pres">
      <dgm:prSet presAssocID="{9EAA69BA-AB65-416D-913E-A44D810FEDDE}" presName="spaceRect" presStyleCnt="0"/>
      <dgm:spPr/>
    </dgm:pt>
    <dgm:pt modelId="{38B92612-61F4-4902-B392-F3913F705F3A}" type="pres">
      <dgm:prSet presAssocID="{9EAA69BA-AB65-416D-913E-A44D810FEDDE}" presName="textRect" presStyleLbl="revTx" presStyleIdx="1" presStyleCnt="3">
        <dgm:presLayoutVars>
          <dgm:chMax val="1"/>
          <dgm:chPref val="1"/>
        </dgm:presLayoutVars>
      </dgm:prSet>
      <dgm:spPr/>
    </dgm:pt>
    <dgm:pt modelId="{4E3EBB2A-8AB3-4768-BAA5-22AA12438557}" type="pres">
      <dgm:prSet presAssocID="{DAC2384E-CA26-488A-B814-E2DB806225BD}" presName="sibTrans" presStyleLbl="sibTrans2D1" presStyleIdx="0" presStyleCnt="0"/>
      <dgm:spPr/>
    </dgm:pt>
    <dgm:pt modelId="{8C133E7E-3C9E-41CC-A8D7-C4C3B8AD3E1B}" type="pres">
      <dgm:prSet presAssocID="{597C3164-A42A-4874-9FAB-83F3D92B294F}" presName="compNode" presStyleCnt="0"/>
      <dgm:spPr/>
    </dgm:pt>
    <dgm:pt modelId="{C02AA42B-92D3-40E4-B415-EC3FDB3ABA8F}" type="pres">
      <dgm:prSet presAssocID="{597C3164-A42A-4874-9FAB-83F3D92B294F}" presName="iconBgRect" presStyleLbl="bgShp" presStyleIdx="2" presStyleCnt="3"/>
      <dgm:spPr/>
    </dgm:pt>
    <dgm:pt modelId="{60202083-694A-42DC-AE22-0C7C29F4D7EF}" type="pres">
      <dgm:prSet presAssocID="{597C3164-A42A-4874-9FAB-83F3D92B294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780899EF-D96C-481C-8DD6-7DF258EA02B3}" type="pres">
      <dgm:prSet presAssocID="{597C3164-A42A-4874-9FAB-83F3D92B294F}" presName="spaceRect" presStyleCnt="0"/>
      <dgm:spPr/>
    </dgm:pt>
    <dgm:pt modelId="{B8A9418A-F63A-44D0-9FB4-B61E9D5F57A2}" type="pres">
      <dgm:prSet presAssocID="{597C3164-A42A-4874-9FAB-83F3D92B294F}" presName="textRect" presStyleLbl="revTx" presStyleIdx="2" presStyleCnt="3">
        <dgm:presLayoutVars>
          <dgm:chMax val="1"/>
          <dgm:chPref val="1"/>
        </dgm:presLayoutVars>
      </dgm:prSet>
      <dgm:spPr/>
    </dgm:pt>
  </dgm:ptLst>
  <dgm:cxnLst>
    <dgm:cxn modelId="{F407E911-7531-4D9C-99A1-F27C5E710906}" type="presOf" srcId="{DAC2384E-CA26-488A-B814-E2DB806225BD}" destId="{4E3EBB2A-8AB3-4768-BAA5-22AA12438557}" srcOrd="0" destOrd="0" presId="urn:microsoft.com/office/officeart/2018/2/layout/IconCircleList"/>
    <dgm:cxn modelId="{3E58FC26-82C5-4907-A745-BD8E2F0DA376}" type="presOf" srcId="{20C85DD3-A2FB-45AB-A90E-017189209A36}" destId="{02F7B125-C7AF-4D67-BB5C-27D37D7B93B2}" srcOrd="0" destOrd="0" presId="urn:microsoft.com/office/officeart/2018/2/layout/IconCircleList"/>
    <dgm:cxn modelId="{9894586E-D4C4-421C-90D4-766CDA1F6EBE}" type="presOf" srcId="{63D63445-0EC7-488C-BBF0-D380F5F8DB99}" destId="{E3D59F9C-60AC-4424-8F7C-41214594DBB7}" srcOrd="0" destOrd="0" presId="urn:microsoft.com/office/officeart/2018/2/layout/IconCircleList"/>
    <dgm:cxn modelId="{0786CD85-F2EB-4667-BA12-C34F3C61FBE9}" srcId="{F4C628C5-28F6-422E-8A9C-BFE61E34C414}" destId="{63D63445-0EC7-488C-BBF0-D380F5F8DB99}" srcOrd="0" destOrd="0" parTransId="{54129C81-383F-41C7-ABF7-19241654024F}" sibTransId="{20C85DD3-A2FB-45AB-A90E-017189209A36}"/>
    <dgm:cxn modelId="{23302F9B-9EA8-445C-9133-1B69A4BA7AF3}" type="presOf" srcId="{F4C628C5-28F6-422E-8A9C-BFE61E34C414}" destId="{E83CA267-4134-4B51-958B-DE656CB9C65D}" srcOrd="0" destOrd="0" presId="urn:microsoft.com/office/officeart/2018/2/layout/IconCircleList"/>
    <dgm:cxn modelId="{178AB8A0-E8A1-468F-B9FA-7D022BCEB7D9}" srcId="{F4C628C5-28F6-422E-8A9C-BFE61E34C414}" destId="{9EAA69BA-AB65-416D-913E-A44D810FEDDE}" srcOrd="1" destOrd="0" parTransId="{A65AA048-7874-42A1-AEAB-605443CB3799}" sibTransId="{DAC2384E-CA26-488A-B814-E2DB806225BD}"/>
    <dgm:cxn modelId="{932A7EA9-2502-40A6-84D1-E309B439449C}" type="presOf" srcId="{9EAA69BA-AB65-416D-913E-A44D810FEDDE}" destId="{38B92612-61F4-4902-B392-F3913F705F3A}" srcOrd="0" destOrd="0" presId="urn:microsoft.com/office/officeart/2018/2/layout/IconCircleList"/>
    <dgm:cxn modelId="{8252B7D5-72FB-408E-8C4A-D5485234BE00}" type="presOf" srcId="{597C3164-A42A-4874-9FAB-83F3D92B294F}" destId="{B8A9418A-F63A-44D0-9FB4-B61E9D5F57A2}" srcOrd="0" destOrd="0" presId="urn:microsoft.com/office/officeart/2018/2/layout/IconCircleList"/>
    <dgm:cxn modelId="{762BE3F8-6F8A-4F98-B08F-0101FF45E6F5}" srcId="{F4C628C5-28F6-422E-8A9C-BFE61E34C414}" destId="{597C3164-A42A-4874-9FAB-83F3D92B294F}" srcOrd="2" destOrd="0" parTransId="{8254A8E2-A492-4D2D-BB76-2682A2C31639}" sibTransId="{752498D9-52AB-4CF3-927D-C2FC354458CF}"/>
    <dgm:cxn modelId="{89265B1F-D63F-4824-885B-311A797AEEBF}" type="presParOf" srcId="{E83CA267-4134-4B51-958B-DE656CB9C65D}" destId="{33FF4D6F-4682-4F36-8B02-5B7860FE7B66}" srcOrd="0" destOrd="0" presId="urn:microsoft.com/office/officeart/2018/2/layout/IconCircleList"/>
    <dgm:cxn modelId="{1D3F5F21-8FB4-489D-A2C7-E810D5F7C8FD}" type="presParOf" srcId="{33FF4D6F-4682-4F36-8B02-5B7860FE7B66}" destId="{5527D870-D82A-4E75-8A9E-05668F006C69}" srcOrd="0" destOrd="0" presId="urn:microsoft.com/office/officeart/2018/2/layout/IconCircleList"/>
    <dgm:cxn modelId="{F819AA5B-A7BB-4D9E-BD29-36BA4B427D33}" type="presParOf" srcId="{5527D870-D82A-4E75-8A9E-05668F006C69}" destId="{ECC48AFF-4322-4772-A809-4F09D6336124}" srcOrd="0" destOrd="0" presId="urn:microsoft.com/office/officeart/2018/2/layout/IconCircleList"/>
    <dgm:cxn modelId="{DF9066B7-812C-4EAE-B166-B5EB0D2BB502}" type="presParOf" srcId="{5527D870-D82A-4E75-8A9E-05668F006C69}" destId="{30A7620C-AA27-42A1-BD32-484962635F88}" srcOrd="1" destOrd="0" presId="urn:microsoft.com/office/officeart/2018/2/layout/IconCircleList"/>
    <dgm:cxn modelId="{660313C0-F932-4F0A-8574-D29BFAEB98D4}" type="presParOf" srcId="{5527D870-D82A-4E75-8A9E-05668F006C69}" destId="{8274FC1E-ADE4-405B-A68D-104CACEE1083}" srcOrd="2" destOrd="0" presId="urn:microsoft.com/office/officeart/2018/2/layout/IconCircleList"/>
    <dgm:cxn modelId="{256BD3F5-5F1A-40DC-AC17-0D7C98CB3B6F}" type="presParOf" srcId="{5527D870-D82A-4E75-8A9E-05668F006C69}" destId="{E3D59F9C-60AC-4424-8F7C-41214594DBB7}" srcOrd="3" destOrd="0" presId="urn:microsoft.com/office/officeart/2018/2/layout/IconCircleList"/>
    <dgm:cxn modelId="{CA0C0EC2-B3CC-4163-86F5-CA9609FB1950}" type="presParOf" srcId="{33FF4D6F-4682-4F36-8B02-5B7860FE7B66}" destId="{02F7B125-C7AF-4D67-BB5C-27D37D7B93B2}" srcOrd="1" destOrd="0" presId="urn:microsoft.com/office/officeart/2018/2/layout/IconCircleList"/>
    <dgm:cxn modelId="{FEE49EF9-CCA6-41F6-955B-273650E33735}" type="presParOf" srcId="{33FF4D6F-4682-4F36-8B02-5B7860FE7B66}" destId="{0ACC7353-4157-4A04-B8EF-D548CD31B862}" srcOrd="2" destOrd="0" presId="urn:microsoft.com/office/officeart/2018/2/layout/IconCircleList"/>
    <dgm:cxn modelId="{F45D690B-D8FA-4D19-A848-0C119E51F8F5}" type="presParOf" srcId="{0ACC7353-4157-4A04-B8EF-D548CD31B862}" destId="{B26CFB06-50C5-475F-AFB5-5193829F1F1D}" srcOrd="0" destOrd="0" presId="urn:microsoft.com/office/officeart/2018/2/layout/IconCircleList"/>
    <dgm:cxn modelId="{80C99823-34D0-47A4-A163-1B80F94EE6E5}" type="presParOf" srcId="{0ACC7353-4157-4A04-B8EF-D548CD31B862}" destId="{F1E225E6-08AF-49CD-9E1C-B084B1FF52C7}" srcOrd="1" destOrd="0" presId="urn:microsoft.com/office/officeart/2018/2/layout/IconCircleList"/>
    <dgm:cxn modelId="{6EA63142-CCBF-4893-9E77-1E0E1A786892}" type="presParOf" srcId="{0ACC7353-4157-4A04-B8EF-D548CD31B862}" destId="{642388BB-DE4A-4A56-85B7-DFFE4F03F7FA}" srcOrd="2" destOrd="0" presId="urn:microsoft.com/office/officeart/2018/2/layout/IconCircleList"/>
    <dgm:cxn modelId="{4F7986BF-D4DC-45CA-9713-2EF3DA136CCC}" type="presParOf" srcId="{0ACC7353-4157-4A04-B8EF-D548CD31B862}" destId="{38B92612-61F4-4902-B392-F3913F705F3A}" srcOrd="3" destOrd="0" presId="urn:microsoft.com/office/officeart/2018/2/layout/IconCircleList"/>
    <dgm:cxn modelId="{9EB1271D-5532-49BC-960A-6692F9458885}" type="presParOf" srcId="{33FF4D6F-4682-4F36-8B02-5B7860FE7B66}" destId="{4E3EBB2A-8AB3-4768-BAA5-22AA12438557}" srcOrd="3" destOrd="0" presId="urn:microsoft.com/office/officeart/2018/2/layout/IconCircleList"/>
    <dgm:cxn modelId="{8D970070-67D5-4497-B2AA-160C3E8624E6}" type="presParOf" srcId="{33FF4D6F-4682-4F36-8B02-5B7860FE7B66}" destId="{8C133E7E-3C9E-41CC-A8D7-C4C3B8AD3E1B}" srcOrd="4" destOrd="0" presId="urn:microsoft.com/office/officeart/2018/2/layout/IconCircleList"/>
    <dgm:cxn modelId="{FD96FDB5-3AE0-44FD-8C1A-B485B82FFDD9}" type="presParOf" srcId="{8C133E7E-3C9E-41CC-A8D7-C4C3B8AD3E1B}" destId="{C02AA42B-92D3-40E4-B415-EC3FDB3ABA8F}" srcOrd="0" destOrd="0" presId="urn:microsoft.com/office/officeart/2018/2/layout/IconCircleList"/>
    <dgm:cxn modelId="{C9D22B7B-9FFA-4DB0-A4A5-BF6044CF0C3D}" type="presParOf" srcId="{8C133E7E-3C9E-41CC-A8D7-C4C3B8AD3E1B}" destId="{60202083-694A-42DC-AE22-0C7C29F4D7EF}" srcOrd="1" destOrd="0" presId="urn:microsoft.com/office/officeart/2018/2/layout/IconCircleList"/>
    <dgm:cxn modelId="{BB39B16B-C90A-433A-A0FF-B4A6E5AF40D4}" type="presParOf" srcId="{8C133E7E-3C9E-41CC-A8D7-C4C3B8AD3E1B}" destId="{780899EF-D96C-481C-8DD6-7DF258EA02B3}" srcOrd="2" destOrd="0" presId="urn:microsoft.com/office/officeart/2018/2/layout/IconCircleList"/>
    <dgm:cxn modelId="{AACED1B7-6378-4258-A622-05AFEDEA314C}" type="presParOf" srcId="{8C133E7E-3C9E-41CC-A8D7-C4C3B8AD3E1B}" destId="{B8A9418A-F63A-44D0-9FB4-B61E9D5F57A2}"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5D91EA-8595-4366-BED2-DA1E29D4668F}"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570866B6-0882-41E5-A338-21E9CE0A4465}">
      <dgm:prSet/>
      <dgm:spPr/>
      <dgm:t>
        <a:bodyPr/>
        <a:lstStyle/>
        <a:p>
          <a:r>
            <a:rPr lang="en-US" b="1" i="0"/>
            <a:t>Definition:</a:t>
          </a:r>
          <a:r>
            <a:rPr lang="en-US" b="0" i="0"/>
            <a:t> A heart attack, or </a:t>
          </a:r>
          <a:r>
            <a:rPr lang="en-US" b="1" i="0"/>
            <a:t>myocardial infarction</a:t>
          </a:r>
          <a:r>
            <a:rPr lang="en-US" b="0" i="0"/>
            <a:t>, occurs when there is a blockage in the blood flow to the </a:t>
          </a:r>
          <a:r>
            <a:rPr lang="en-US" b="1" i="0"/>
            <a:t>heart muscle</a:t>
          </a:r>
          <a:r>
            <a:rPr lang="en-US" b="0" i="0"/>
            <a:t>.</a:t>
          </a:r>
          <a:endParaRPr lang="en-US"/>
        </a:p>
      </dgm:t>
    </dgm:pt>
    <dgm:pt modelId="{178EB214-7C4D-4431-8A5E-0F68AAF630A6}" type="parTrans" cxnId="{C3527717-154A-41A5-BC7D-3FF3DF4B1FC2}">
      <dgm:prSet/>
      <dgm:spPr/>
      <dgm:t>
        <a:bodyPr/>
        <a:lstStyle/>
        <a:p>
          <a:endParaRPr lang="en-US"/>
        </a:p>
      </dgm:t>
    </dgm:pt>
    <dgm:pt modelId="{DFEABCC9-DFA1-45FF-AFD5-CBF32CD41D8B}" type="sibTrans" cxnId="{C3527717-154A-41A5-BC7D-3FF3DF4B1FC2}">
      <dgm:prSet/>
      <dgm:spPr/>
      <dgm:t>
        <a:bodyPr/>
        <a:lstStyle/>
        <a:p>
          <a:endParaRPr lang="en-US"/>
        </a:p>
      </dgm:t>
    </dgm:pt>
    <dgm:pt modelId="{251D3744-06B1-418F-BE15-7C3B8ACF013E}">
      <dgm:prSet/>
      <dgm:spPr/>
      <dgm:t>
        <a:bodyPr/>
        <a:lstStyle/>
        <a:p>
          <a:r>
            <a:rPr lang="en-US" b="1" i="0" dirty="0"/>
            <a:t>Cause:</a:t>
          </a:r>
          <a:r>
            <a:rPr lang="en-US" b="0" i="0" dirty="0"/>
            <a:t> It is typically caused by a </a:t>
          </a:r>
          <a:r>
            <a:rPr lang="en-US" b="1" i="0" dirty="0"/>
            <a:t>blood clot</a:t>
          </a:r>
          <a:r>
            <a:rPr lang="en-US" b="0" i="0" dirty="0"/>
            <a:t> that forms in a </a:t>
          </a:r>
          <a:r>
            <a:rPr lang="en-US" b="1" i="0" dirty="0"/>
            <a:t>coronary artery</a:t>
          </a:r>
          <a:r>
            <a:rPr lang="en-US" b="0" i="0" dirty="0"/>
            <a:t>, which supplies oxygen-rich blood to the heart.</a:t>
          </a:r>
          <a:endParaRPr lang="en-US" dirty="0"/>
        </a:p>
      </dgm:t>
    </dgm:pt>
    <dgm:pt modelId="{D4518A0C-126D-4598-999F-FD78EAF5E5D7}" type="parTrans" cxnId="{DB20F3EE-FAF9-4A31-A7A4-82AEDD1388C1}">
      <dgm:prSet/>
      <dgm:spPr/>
      <dgm:t>
        <a:bodyPr/>
        <a:lstStyle/>
        <a:p>
          <a:endParaRPr lang="en-US"/>
        </a:p>
      </dgm:t>
    </dgm:pt>
    <dgm:pt modelId="{7F4E053C-726C-4711-8EB9-4162D493F3CE}" type="sibTrans" cxnId="{DB20F3EE-FAF9-4A31-A7A4-82AEDD1388C1}">
      <dgm:prSet/>
      <dgm:spPr/>
      <dgm:t>
        <a:bodyPr/>
        <a:lstStyle/>
        <a:p>
          <a:endParaRPr lang="en-US"/>
        </a:p>
      </dgm:t>
    </dgm:pt>
    <dgm:pt modelId="{6F08AC0A-17DD-4262-A6AA-5F5CC9F4CBF8}">
      <dgm:prSet/>
      <dgm:spPr/>
      <dgm:t>
        <a:bodyPr/>
        <a:lstStyle/>
        <a:p>
          <a:r>
            <a:rPr lang="en-US" b="1" i="0"/>
            <a:t>Symptoms:</a:t>
          </a:r>
          <a:r>
            <a:rPr lang="en-US" b="0" i="0"/>
            <a:t> Common symptoms include </a:t>
          </a:r>
          <a:r>
            <a:rPr lang="en-US" b="1" i="0"/>
            <a:t>chest pain</a:t>
          </a:r>
          <a:r>
            <a:rPr lang="en-US" b="0" i="0"/>
            <a:t> or discomfort (tightness, pressure, squeezing), </a:t>
          </a:r>
          <a:r>
            <a:rPr lang="en-US" b="1" i="0"/>
            <a:t>shortness of breath</a:t>
          </a:r>
          <a:r>
            <a:rPr lang="en-US" b="0" i="0"/>
            <a:t>, pain or discomfort in the </a:t>
          </a:r>
          <a:r>
            <a:rPr lang="en-US" b="1" i="0"/>
            <a:t>arms, back, neck, jaw, or stomach</a:t>
          </a:r>
          <a:r>
            <a:rPr lang="en-US" b="0" i="0"/>
            <a:t>, lightheadedness, nausea, and cold sweats.</a:t>
          </a:r>
          <a:endParaRPr lang="en-US"/>
        </a:p>
      </dgm:t>
    </dgm:pt>
    <dgm:pt modelId="{3EF6DA7B-F07B-470C-B74A-CE663ED2476D}" type="parTrans" cxnId="{AB48B7F2-E972-4D6C-B1E5-ABB089A5DC32}">
      <dgm:prSet/>
      <dgm:spPr/>
      <dgm:t>
        <a:bodyPr/>
        <a:lstStyle/>
        <a:p>
          <a:endParaRPr lang="en-US"/>
        </a:p>
      </dgm:t>
    </dgm:pt>
    <dgm:pt modelId="{90F42453-54F0-4F8D-A019-A9325B780608}" type="sibTrans" cxnId="{AB48B7F2-E972-4D6C-B1E5-ABB089A5DC32}">
      <dgm:prSet/>
      <dgm:spPr/>
      <dgm:t>
        <a:bodyPr/>
        <a:lstStyle/>
        <a:p>
          <a:endParaRPr lang="en-US"/>
        </a:p>
      </dgm:t>
    </dgm:pt>
    <dgm:pt modelId="{BE20C7FD-2AB5-47D0-8167-2D95672E9454}">
      <dgm:prSet/>
      <dgm:spPr/>
      <dgm:t>
        <a:bodyPr/>
        <a:lstStyle/>
        <a:p>
          <a:r>
            <a:rPr lang="en-US" b="1" i="0"/>
            <a:t>Risk Factors:</a:t>
          </a:r>
          <a:r>
            <a:rPr lang="en-US" b="0" i="0"/>
            <a:t> Factors such as </a:t>
          </a:r>
          <a:r>
            <a:rPr lang="en-US" b="1" i="0"/>
            <a:t>age, family history</a:t>
          </a:r>
          <a:r>
            <a:rPr lang="en-US" b="0" i="0"/>
            <a:t>, </a:t>
          </a:r>
          <a:r>
            <a:rPr lang="en-US" b="1" i="0"/>
            <a:t>smoking</a:t>
          </a:r>
          <a:r>
            <a:rPr lang="en-US" b="0" i="0"/>
            <a:t>, </a:t>
          </a:r>
          <a:r>
            <a:rPr lang="en-US" b="1" i="0"/>
            <a:t>high blood pressure</a:t>
          </a:r>
          <a:r>
            <a:rPr lang="en-US" b="0" i="0"/>
            <a:t>, </a:t>
          </a:r>
          <a:r>
            <a:rPr lang="en-US" b="1" i="0"/>
            <a:t>high cholesterol</a:t>
          </a:r>
          <a:r>
            <a:rPr lang="en-US" b="0" i="0"/>
            <a:t>, </a:t>
          </a:r>
          <a:r>
            <a:rPr lang="en-US" b="1" i="0"/>
            <a:t>diabetes</a:t>
          </a:r>
          <a:r>
            <a:rPr lang="en-US" b="0" i="0"/>
            <a:t>, </a:t>
          </a:r>
          <a:r>
            <a:rPr lang="en-US" b="1" i="0"/>
            <a:t>obesity</a:t>
          </a:r>
          <a:r>
            <a:rPr lang="en-US" b="0" i="0"/>
            <a:t>, physical inactivity, and excessive stress increase the risk.</a:t>
          </a:r>
          <a:endParaRPr lang="en-US"/>
        </a:p>
      </dgm:t>
    </dgm:pt>
    <dgm:pt modelId="{FFB2BD03-1385-4A37-AF5F-1ECD932C0162}" type="parTrans" cxnId="{DB89A3D9-A985-4A1E-8868-10AECC0E5882}">
      <dgm:prSet/>
      <dgm:spPr/>
      <dgm:t>
        <a:bodyPr/>
        <a:lstStyle/>
        <a:p>
          <a:endParaRPr lang="en-US"/>
        </a:p>
      </dgm:t>
    </dgm:pt>
    <dgm:pt modelId="{05F4C63B-C996-4F70-A3CD-3D502495D964}" type="sibTrans" cxnId="{DB89A3D9-A985-4A1E-8868-10AECC0E5882}">
      <dgm:prSet/>
      <dgm:spPr/>
      <dgm:t>
        <a:bodyPr/>
        <a:lstStyle/>
        <a:p>
          <a:endParaRPr lang="en-US"/>
        </a:p>
      </dgm:t>
    </dgm:pt>
    <dgm:pt modelId="{AF7504A5-A2C3-4EC4-8FFF-49DD7E74F6D0}">
      <dgm:prSet/>
      <dgm:spPr/>
      <dgm:t>
        <a:bodyPr/>
        <a:lstStyle/>
        <a:p>
          <a:r>
            <a:rPr lang="en-US" b="1" i="0"/>
            <a:t>Treatment:</a:t>
          </a:r>
          <a:r>
            <a:rPr lang="en-US" b="0" i="0"/>
            <a:t> Prompt treatment aims to restore blood flow and may include </a:t>
          </a:r>
          <a:r>
            <a:rPr lang="en-US" b="1" i="0"/>
            <a:t>medications</a:t>
          </a:r>
          <a:r>
            <a:rPr lang="en-US" b="0" i="0"/>
            <a:t>, </a:t>
          </a:r>
          <a:r>
            <a:rPr lang="en-US" b="1" i="0"/>
            <a:t>oxygen therapy</a:t>
          </a:r>
          <a:r>
            <a:rPr lang="en-US" b="0" i="0"/>
            <a:t>, </a:t>
          </a:r>
          <a:r>
            <a:rPr lang="en-US" b="1" i="0"/>
            <a:t>angioplasty</a:t>
          </a:r>
          <a:r>
            <a:rPr lang="en-US" b="0" i="0"/>
            <a:t>, stenting, or </a:t>
          </a:r>
          <a:r>
            <a:rPr lang="en-US" b="1" i="0"/>
            <a:t>coronary artery bypass surgery</a:t>
          </a:r>
          <a:r>
            <a:rPr lang="en-US" b="0" i="0"/>
            <a:t>.</a:t>
          </a:r>
          <a:endParaRPr lang="en-US"/>
        </a:p>
      </dgm:t>
    </dgm:pt>
    <dgm:pt modelId="{82B2A6E5-E8FA-44D4-B024-FE13A45E7D66}" type="parTrans" cxnId="{010E89A6-2BAD-42BF-958D-A4B82B725FD1}">
      <dgm:prSet/>
      <dgm:spPr/>
      <dgm:t>
        <a:bodyPr/>
        <a:lstStyle/>
        <a:p>
          <a:endParaRPr lang="en-US"/>
        </a:p>
      </dgm:t>
    </dgm:pt>
    <dgm:pt modelId="{164F502B-2659-4B87-BADB-66DEF43C4F02}" type="sibTrans" cxnId="{010E89A6-2BAD-42BF-958D-A4B82B725FD1}">
      <dgm:prSet/>
      <dgm:spPr/>
      <dgm:t>
        <a:bodyPr/>
        <a:lstStyle/>
        <a:p>
          <a:endParaRPr lang="en-US"/>
        </a:p>
      </dgm:t>
    </dgm:pt>
    <dgm:pt modelId="{FEE07B72-7CBC-4CB2-B3F8-98D6265EEB81}">
      <dgm:prSet/>
      <dgm:spPr/>
      <dgm:t>
        <a:bodyPr/>
        <a:lstStyle/>
        <a:p>
          <a:r>
            <a:rPr lang="en-US" b="1" i="0"/>
            <a:t>Recovery and Rehabilitation:</a:t>
          </a:r>
          <a:r>
            <a:rPr lang="en-US" b="0" i="0"/>
            <a:t> A comprehensive </a:t>
          </a:r>
          <a:r>
            <a:rPr lang="en-US" b="1" i="0"/>
            <a:t>cardiac rehabilitation program</a:t>
          </a:r>
          <a:r>
            <a:rPr lang="en-US" b="0" i="0"/>
            <a:t> is often recommended post-heart attack.</a:t>
          </a:r>
          <a:endParaRPr lang="en-US"/>
        </a:p>
      </dgm:t>
    </dgm:pt>
    <dgm:pt modelId="{98C8E9C8-2708-4B97-971A-C0437B9871D1}" type="parTrans" cxnId="{51D9D5CB-63CF-41D4-A530-58D9BD3287DD}">
      <dgm:prSet/>
      <dgm:spPr/>
      <dgm:t>
        <a:bodyPr/>
        <a:lstStyle/>
        <a:p>
          <a:endParaRPr lang="en-US"/>
        </a:p>
      </dgm:t>
    </dgm:pt>
    <dgm:pt modelId="{A5D5FED3-2609-4EE3-9C44-AABF736B1522}" type="sibTrans" cxnId="{51D9D5CB-63CF-41D4-A530-58D9BD3287DD}">
      <dgm:prSet/>
      <dgm:spPr/>
      <dgm:t>
        <a:bodyPr/>
        <a:lstStyle/>
        <a:p>
          <a:endParaRPr lang="en-US"/>
        </a:p>
      </dgm:t>
    </dgm:pt>
    <dgm:pt modelId="{CD2F1643-77B8-44A7-B046-A31A091B9CBC}">
      <dgm:prSet/>
      <dgm:spPr/>
      <dgm:t>
        <a:bodyPr/>
        <a:lstStyle/>
        <a:p>
          <a:r>
            <a:rPr lang="en-US" b="1" i="0"/>
            <a:t>Prevention:</a:t>
          </a:r>
          <a:r>
            <a:rPr lang="en-US" b="0" i="0"/>
            <a:t> Maintaining heart health through </a:t>
          </a:r>
          <a:r>
            <a:rPr lang="en-US" b="1" i="0"/>
            <a:t>lifestyle modifications</a:t>
          </a:r>
          <a:r>
            <a:rPr lang="en-US" b="0" i="0"/>
            <a:t>, </a:t>
          </a:r>
          <a:r>
            <a:rPr lang="en-US" b="1" i="0"/>
            <a:t>healthy diet</a:t>
          </a:r>
          <a:r>
            <a:rPr lang="en-US" b="0" i="0"/>
            <a:t>, </a:t>
          </a:r>
          <a:r>
            <a:rPr lang="en-US" b="1" i="0"/>
            <a:t>exercise</a:t>
          </a:r>
          <a:r>
            <a:rPr lang="en-US" b="0" i="0"/>
            <a:t>, avoiding smoking, and managing stress is essential.</a:t>
          </a:r>
          <a:endParaRPr lang="en-US"/>
        </a:p>
      </dgm:t>
    </dgm:pt>
    <dgm:pt modelId="{DC424541-17AF-4B2F-B179-29E201EE1974}" type="parTrans" cxnId="{B6680125-36CF-4545-A970-C1EB1D95FF01}">
      <dgm:prSet/>
      <dgm:spPr/>
      <dgm:t>
        <a:bodyPr/>
        <a:lstStyle/>
        <a:p>
          <a:endParaRPr lang="en-US"/>
        </a:p>
      </dgm:t>
    </dgm:pt>
    <dgm:pt modelId="{71EF9286-7094-4BDB-868C-6FBFEF7FEAAF}" type="sibTrans" cxnId="{B6680125-36CF-4545-A970-C1EB1D95FF01}">
      <dgm:prSet/>
      <dgm:spPr/>
      <dgm:t>
        <a:bodyPr/>
        <a:lstStyle/>
        <a:p>
          <a:endParaRPr lang="en-US"/>
        </a:p>
      </dgm:t>
    </dgm:pt>
    <dgm:pt modelId="{1F3A5BBB-9F58-004F-9966-79266F0E3FAF}" type="pres">
      <dgm:prSet presAssocID="{165D91EA-8595-4366-BED2-DA1E29D4668F}" presName="vert0" presStyleCnt="0">
        <dgm:presLayoutVars>
          <dgm:dir/>
          <dgm:animOne val="branch"/>
          <dgm:animLvl val="lvl"/>
        </dgm:presLayoutVars>
      </dgm:prSet>
      <dgm:spPr/>
    </dgm:pt>
    <dgm:pt modelId="{868D32A3-9E80-5C4C-A270-F7238160D3C5}" type="pres">
      <dgm:prSet presAssocID="{570866B6-0882-41E5-A338-21E9CE0A4465}" presName="thickLine" presStyleLbl="alignNode1" presStyleIdx="0" presStyleCnt="7"/>
      <dgm:spPr/>
    </dgm:pt>
    <dgm:pt modelId="{72722AA7-E490-944A-9BD7-7A92D6445A37}" type="pres">
      <dgm:prSet presAssocID="{570866B6-0882-41E5-A338-21E9CE0A4465}" presName="horz1" presStyleCnt="0"/>
      <dgm:spPr/>
    </dgm:pt>
    <dgm:pt modelId="{01053F6F-1EA8-6746-AEF1-E392C34144A9}" type="pres">
      <dgm:prSet presAssocID="{570866B6-0882-41E5-A338-21E9CE0A4465}" presName="tx1" presStyleLbl="revTx" presStyleIdx="0" presStyleCnt="7"/>
      <dgm:spPr/>
    </dgm:pt>
    <dgm:pt modelId="{26D6617D-631A-BF4C-B318-38AF4B995F10}" type="pres">
      <dgm:prSet presAssocID="{570866B6-0882-41E5-A338-21E9CE0A4465}" presName="vert1" presStyleCnt="0"/>
      <dgm:spPr/>
    </dgm:pt>
    <dgm:pt modelId="{62F99037-9FF9-6648-AA3C-3F405134A52D}" type="pres">
      <dgm:prSet presAssocID="{251D3744-06B1-418F-BE15-7C3B8ACF013E}" presName="thickLine" presStyleLbl="alignNode1" presStyleIdx="1" presStyleCnt="7"/>
      <dgm:spPr/>
    </dgm:pt>
    <dgm:pt modelId="{57670188-F1C7-9641-ABF8-D93EE608DDA4}" type="pres">
      <dgm:prSet presAssocID="{251D3744-06B1-418F-BE15-7C3B8ACF013E}" presName="horz1" presStyleCnt="0"/>
      <dgm:spPr/>
    </dgm:pt>
    <dgm:pt modelId="{74B148D4-C132-AD4D-962D-13FA3BE80844}" type="pres">
      <dgm:prSet presAssocID="{251D3744-06B1-418F-BE15-7C3B8ACF013E}" presName="tx1" presStyleLbl="revTx" presStyleIdx="1" presStyleCnt="7"/>
      <dgm:spPr/>
    </dgm:pt>
    <dgm:pt modelId="{B2302C8A-4834-004D-9C02-CEF4FE16822A}" type="pres">
      <dgm:prSet presAssocID="{251D3744-06B1-418F-BE15-7C3B8ACF013E}" presName="vert1" presStyleCnt="0"/>
      <dgm:spPr/>
    </dgm:pt>
    <dgm:pt modelId="{5CBEA979-C019-1C45-ADD7-4AF773268864}" type="pres">
      <dgm:prSet presAssocID="{6F08AC0A-17DD-4262-A6AA-5F5CC9F4CBF8}" presName="thickLine" presStyleLbl="alignNode1" presStyleIdx="2" presStyleCnt="7"/>
      <dgm:spPr/>
    </dgm:pt>
    <dgm:pt modelId="{BAB3806B-5FF1-FB4E-B335-C5F4CCE451B5}" type="pres">
      <dgm:prSet presAssocID="{6F08AC0A-17DD-4262-A6AA-5F5CC9F4CBF8}" presName="horz1" presStyleCnt="0"/>
      <dgm:spPr/>
    </dgm:pt>
    <dgm:pt modelId="{E402A491-F9B2-C542-B752-54854486A751}" type="pres">
      <dgm:prSet presAssocID="{6F08AC0A-17DD-4262-A6AA-5F5CC9F4CBF8}" presName="tx1" presStyleLbl="revTx" presStyleIdx="2" presStyleCnt="7"/>
      <dgm:spPr/>
    </dgm:pt>
    <dgm:pt modelId="{FE2A3173-8432-A542-BA88-86079C04ED87}" type="pres">
      <dgm:prSet presAssocID="{6F08AC0A-17DD-4262-A6AA-5F5CC9F4CBF8}" presName="vert1" presStyleCnt="0"/>
      <dgm:spPr/>
    </dgm:pt>
    <dgm:pt modelId="{B7ED1A95-CE16-E344-BA3E-1752753A57BF}" type="pres">
      <dgm:prSet presAssocID="{BE20C7FD-2AB5-47D0-8167-2D95672E9454}" presName="thickLine" presStyleLbl="alignNode1" presStyleIdx="3" presStyleCnt="7"/>
      <dgm:spPr/>
    </dgm:pt>
    <dgm:pt modelId="{CDE2028C-AE80-414A-B1B6-804716342355}" type="pres">
      <dgm:prSet presAssocID="{BE20C7FD-2AB5-47D0-8167-2D95672E9454}" presName="horz1" presStyleCnt="0"/>
      <dgm:spPr/>
    </dgm:pt>
    <dgm:pt modelId="{B3CE087F-57FC-C94C-82C3-4B50B7D9B7B0}" type="pres">
      <dgm:prSet presAssocID="{BE20C7FD-2AB5-47D0-8167-2D95672E9454}" presName="tx1" presStyleLbl="revTx" presStyleIdx="3" presStyleCnt="7"/>
      <dgm:spPr/>
    </dgm:pt>
    <dgm:pt modelId="{C2A22C53-7736-EA41-BA6D-5937081EAA7C}" type="pres">
      <dgm:prSet presAssocID="{BE20C7FD-2AB5-47D0-8167-2D95672E9454}" presName="vert1" presStyleCnt="0"/>
      <dgm:spPr/>
    </dgm:pt>
    <dgm:pt modelId="{78212B89-6D24-B749-81ED-FE9567955CEF}" type="pres">
      <dgm:prSet presAssocID="{AF7504A5-A2C3-4EC4-8FFF-49DD7E74F6D0}" presName="thickLine" presStyleLbl="alignNode1" presStyleIdx="4" presStyleCnt="7"/>
      <dgm:spPr/>
    </dgm:pt>
    <dgm:pt modelId="{62E95D38-AD0D-1047-B944-ECB2EACB7BFA}" type="pres">
      <dgm:prSet presAssocID="{AF7504A5-A2C3-4EC4-8FFF-49DD7E74F6D0}" presName="horz1" presStyleCnt="0"/>
      <dgm:spPr/>
    </dgm:pt>
    <dgm:pt modelId="{218B7FE9-53A0-0243-99A6-DEB55AB2541F}" type="pres">
      <dgm:prSet presAssocID="{AF7504A5-A2C3-4EC4-8FFF-49DD7E74F6D0}" presName="tx1" presStyleLbl="revTx" presStyleIdx="4" presStyleCnt="7"/>
      <dgm:spPr/>
    </dgm:pt>
    <dgm:pt modelId="{3EF390AB-5F55-C94A-B566-0B950A68A1F0}" type="pres">
      <dgm:prSet presAssocID="{AF7504A5-A2C3-4EC4-8FFF-49DD7E74F6D0}" presName="vert1" presStyleCnt="0"/>
      <dgm:spPr/>
    </dgm:pt>
    <dgm:pt modelId="{D2B04422-1320-E246-B666-86A3B18DEEF6}" type="pres">
      <dgm:prSet presAssocID="{FEE07B72-7CBC-4CB2-B3F8-98D6265EEB81}" presName="thickLine" presStyleLbl="alignNode1" presStyleIdx="5" presStyleCnt="7"/>
      <dgm:spPr/>
    </dgm:pt>
    <dgm:pt modelId="{3BF518E9-FD0F-FF4F-983F-E7EF8B69997C}" type="pres">
      <dgm:prSet presAssocID="{FEE07B72-7CBC-4CB2-B3F8-98D6265EEB81}" presName="horz1" presStyleCnt="0"/>
      <dgm:spPr/>
    </dgm:pt>
    <dgm:pt modelId="{D0C69E27-3559-7145-A0E4-C11BA65D01B9}" type="pres">
      <dgm:prSet presAssocID="{FEE07B72-7CBC-4CB2-B3F8-98D6265EEB81}" presName="tx1" presStyleLbl="revTx" presStyleIdx="5" presStyleCnt="7"/>
      <dgm:spPr/>
    </dgm:pt>
    <dgm:pt modelId="{2CE171BF-C49C-1349-A9CB-E68C6839B143}" type="pres">
      <dgm:prSet presAssocID="{FEE07B72-7CBC-4CB2-B3F8-98D6265EEB81}" presName="vert1" presStyleCnt="0"/>
      <dgm:spPr/>
    </dgm:pt>
    <dgm:pt modelId="{5647CE7B-7716-634A-B220-6DB7A4AADF33}" type="pres">
      <dgm:prSet presAssocID="{CD2F1643-77B8-44A7-B046-A31A091B9CBC}" presName="thickLine" presStyleLbl="alignNode1" presStyleIdx="6" presStyleCnt="7"/>
      <dgm:spPr/>
    </dgm:pt>
    <dgm:pt modelId="{DE342908-E825-B94D-BD6C-A29ABAE08C8A}" type="pres">
      <dgm:prSet presAssocID="{CD2F1643-77B8-44A7-B046-A31A091B9CBC}" presName="horz1" presStyleCnt="0"/>
      <dgm:spPr/>
    </dgm:pt>
    <dgm:pt modelId="{89EBB881-F38F-6D47-83BD-58027C0C30EB}" type="pres">
      <dgm:prSet presAssocID="{CD2F1643-77B8-44A7-B046-A31A091B9CBC}" presName="tx1" presStyleLbl="revTx" presStyleIdx="6" presStyleCnt="7"/>
      <dgm:spPr/>
    </dgm:pt>
    <dgm:pt modelId="{FB3991B6-3736-D447-9EED-F7D75D5E3245}" type="pres">
      <dgm:prSet presAssocID="{CD2F1643-77B8-44A7-B046-A31A091B9CBC}" presName="vert1" presStyleCnt="0"/>
      <dgm:spPr/>
    </dgm:pt>
  </dgm:ptLst>
  <dgm:cxnLst>
    <dgm:cxn modelId="{F0AB4D00-2BE7-0840-B88A-918ECACDC43D}" type="presOf" srcId="{570866B6-0882-41E5-A338-21E9CE0A4465}" destId="{01053F6F-1EA8-6746-AEF1-E392C34144A9}" srcOrd="0" destOrd="0" presId="urn:microsoft.com/office/officeart/2008/layout/LinedList"/>
    <dgm:cxn modelId="{C3527717-154A-41A5-BC7D-3FF3DF4B1FC2}" srcId="{165D91EA-8595-4366-BED2-DA1E29D4668F}" destId="{570866B6-0882-41E5-A338-21E9CE0A4465}" srcOrd="0" destOrd="0" parTransId="{178EB214-7C4D-4431-8A5E-0F68AAF630A6}" sibTransId="{DFEABCC9-DFA1-45FF-AFD5-CBF32CD41D8B}"/>
    <dgm:cxn modelId="{48444B1E-500A-8B44-80E4-128EC69DDF16}" type="presOf" srcId="{6F08AC0A-17DD-4262-A6AA-5F5CC9F4CBF8}" destId="{E402A491-F9B2-C542-B752-54854486A751}" srcOrd="0" destOrd="0" presId="urn:microsoft.com/office/officeart/2008/layout/LinedList"/>
    <dgm:cxn modelId="{D4A99020-AF4E-9946-BA74-32452A235C2E}" type="presOf" srcId="{FEE07B72-7CBC-4CB2-B3F8-98D6265EEB81}" destId="{D0C69E27-3559-7145-A0E4-C11BA65D01B9}" srcOrd="0" destOrd="0" presId="urn:microsoft.com/office/officeart/2008/layout/LinedList"/>
    <dgm:cxn modelId="{90015F23-C0C0-474F-872C-92F30DCAC794}" type="presOf" srcId="{AF7504A5-A2C3-4EC4-8FFF-49DD7E74F6D0}" destId="{218B7FE9-53A0-0243-99A6-DEB55AB2541F}" srcOrd="0" destOrd="0" presId="urn:microsoft.com/office/officeart/2008/layout/LinedList"/>
    <dgm:cxn modelId="{B6680125-36CF-4545-A970-C1EB1D95FF01}" srcId="{165D91EA-8595-4366-BED2-DA1E29D4668F}" destId="{CD2F1643-77B8-44A7-B046-A31A091B9CBC}" srcOrd="6" destOrd="0" parTransId="{DC424541-17AF-4B2F-B179-29E201EE1974}" sibTransId="{71EF9286-7094-4BDB-868C-6FBFEF7FEAAF}"/>
    <dgm:cxn modelId="{A521FA32-220F-3A46-9AB8-F4FA3BD04B08}" type="presOf" srcId="{251D3744-06B1-418F-BE15-7C3B8ACF013E}" destId="{74B148D4-C132-AD4D-962D-13FA3BE80844}" srcOrd="0" destOrd="0" presId="urn:microsoft.com/office/officeart/2008/layout/LinedList"/>
    <dgm:cxn modelId="{41FF278A-22FB-4644-AA13-E90F97685B19}" type="presOf" srcId="{BE20C7FD-2AB5-47D0-8167-2D95672E9454}" destId="{B3CE087F-57FC-C94C-82C3-4B50B7D9B7B0}" srcOrd="0" destOrd="0" presId="urn:microsoft.com/office/officeart/2008/layout/LinedList"/>
    <dgm:cxn modelId="{010E89A6-2BAD-42BF-958D-A4B82B725FD1}" srcId="{165D91EA-8595-4366-BED2-DA1E29D4668F}" destId="{AF7504A5-A2C3-4EC4-8FFF-49DD7E74F6D0}" srcOrd="4" destOrd="0" parTransId="{82B2A6E5-E8FA-44D4-B024-FE13A45E7D66}" sibTransId="{164F502B-2659-4B87-BADB-66DEF43C4F02}"/>
    <dgm:cxn modelId="{A0CF98A8-BB87-8D4F-A9A7-B2EE77303C84}" type="presOf" srcId="{165D91EA-8595-4366-BED2-DA1E29D4668F}" destId="{1F3A5BBB-9F58-004F-9966-79266F0E3FAF}" srcOrd="0" destOrd="0" presId="urn:microsoft.com/office/officeart/2008/layout/LinedList"/>
    <dgm:cxn modelId="{51D9D5CB-63CF-41D4-A530-58D9BD3287DD}" srcId="{165D91EA-8595-4366-BED2-DA1E29D4668F}" destId="{FEE07B72-7CBC-4CB2-B3F8-98D6265EEB81}" srcOrd="5" destOrd="0" parTransId="{98C8E9C8-2708-4B97-971A-C0437B9871D1}" sibTransId="{A5D5FED3-2609-4EE3-9C44-AABF736B1522}"/>
    <dgm:cxn modelId="{62E68FD9-1CC6-9B40-BB13-D32170962220}" type="presOf" srcId="{CD2F1643-77B8-44A7-B046-A31A091B9CBC}" destId="{89EBB881-F38F-6D47-83BD-58027C0C30EB}" srcOrd="0" destOrd="0" presId="urn:microsoft.com/office/officeart/2008/layout/LinedList"/>
    <dgm:cxn modelId="{DB89A3D9-A985-4A1E-8868-10AECC0E5882}" srcId="{165D91EA-8595-4366-BED2-DA1E29D4668F}" destId="{BE20C7FD-2AB5-47D0-8167-2D95672E9454}" srcOrd="3" destOrd="0" parTransId="{FFB2BD03-1385-4A37-AF5F-1ECD932C0162}" sibTransId="{05F4C63B-C996-4F70-A3CD-3D502495D964}"/>
    <dgm:cxn modelId="{DB20F3EE-FAF9-4A31-A7A4-82AEDD1388C1}" srcId="{165D91EA-8595-4366-BED2-DA1E29D4668F}" destId="{251D3744-06B1-418F-BE15-7C3B8ACF013E}" srcOrd="1" destOrd="0" parTransId="{D4518A0C-126D-4598-999F-FD78EAF5E5D7}" sibTransId="{7F4E053C-726C-4711-8EB9-4162D493F3CE}"/>
    <dgm:cxn modelId="{AB48B7F2-E972-4D6C-B1E5-ABB089A5DC32}" srcId="{165D91EA-8595-4366-BED2-DA1E29D4668F}" destId="{6F08AC0A-17DD-4262-A6AA-5F5CC9F4CBF8}" srcOrd="2" destOrd="0" parTransId="{3EF6DA7B-F07B-470C-B74A-CE663ED2476D}" sibTransId="{90F42453-54F0-4F8D-A019-A9325B780608}"/>
    <dgm:cxn modelId="{B3CB2451-6DB1-4746-AA86-86550B359B94}" type="presParOf" srcId="{1F3A5BBB-9F58-004F-9966-79266F0E3FAF}" destId="{868D32A3-9E80-5C4C-A270-F7238160D3C5}" srcOrd="0" destOrd="0" presId="urn:microsoft.com/office/officeart/2008/layout/LinedList"/>
    <dgm:cxn modelId="{FCA252EA-36AC-C148-AE2E-EF1DD3E6F9DB}" type="presParOf" srcId="{1F3A5BBB-9F58-004F-9966-79266F0E3FAF}" destId="{72722AA7-E490-944A-9BD7-7A92D6445A37}" srcOrd="1" destOrd="0" presId="urn:microsoft.com/office/officeart/2008/layout/LinedList"/>
    <dgm:cxn modelId="{4B59863F-A03F-D54F-9F57-1DD2C74C1C94}" type="presParOf" srcId="{72722AA7-E490-944A-9BD7-7A92D6445A37}" destId="{01053F6F-1EA8-6746-AEF1-E392C34144A9}" srcOrd="0" destOrd="0" presId="urn:microsoft.com/office/officeart/2008/layout/LinedList"/>
    <dgm:cxn modelId="{9575E92B-898F-9B44-B799-C0704BBD0521}" type="presParOf" srcId="{72722AA7-E490-944A-9BD7-7A92D6445A37}" destId="{26D6617D-631A-BF4C-B318-38AF4B995F10}" srcOrd="1" destOrd="0" presId="urn:microsoft.com/office/officeart/2008/layout/LinedList"/>
    <dgm:cxn modelId="{54E3E4AE-EBC2-664B-A496-171A6C890B31}" type="presParOf" srcId="{1F3A5BBB-9F58-004F-9966-79266F0E3FAF}" destId="{62F99037-9FF9-6648-AA3C-3F405134A52D}" srcOrd="2" destOrd="0" presId="urn:microsoft.com/office/officeart/2008/layout/LinedList"/>
    <dgm:cxn modelId="{F0E731D1-E5EA-B74E-B9A8-FB553C0EABF2}" type="presParOf" srcId="{1F3A5BBB-9F58-004F-9966-79266F0E3FAF}" destId="{57670188-F1C7-9641-ABF8-D93EE608DDA4}" srcOrd="3" destOrd="0" presId="urn:microsoft.com/office/officeart/2008/layout/LinedList"/>
    <dgm:cxn modelId="{55B7A8EC-F484-224A-AFCE-63A1B8D7EDE1}" type="presParOf" srcId="{57670188-F1C7-9641-ABF8-D93EE608DDA4}" destId="{74B148D4-C132-AD4D-962D-13FA3BE80844}" srcOrd="0" destOrd="0" presId="urn:microsoft.com/office/officeart/2008/layout/LinedList"/>
    <dgm:cxn modelId="{29D5BCB2-B076-D949-9D3E-FB34F3A67865}" type="presParOf" srcId="{57670188-F1C7-9641-ABF8-D93EE608DDA4}" destId="{B2302C8A-4834-004D-9C02-CEF4FE16822A}" srcOrd="1" destOrd="0" presId="urn:microsoft.com/office/officeart/2008/layout/LinedList"/>
    <dgm:cxn modelId="{C5551E1C-A236-5A44-A6AF-43D725139473}" type="presParOf" srcId="{1F3A5BBB-9F58-004F-9966-79266F0E3FAF}" destId="{5CBEA979-C019-1C45-ADD7-4AF773268864}" srcOrd="4" destOrd="0" presId="urn:microsoft.com/office/officeart/2008/layout/LinedList"/>
    <dgm:cxn modelId="{AD467416-63A4-2E4D-B090-4341331B0EA3}" type="presParOf" srcId="{1F3A5BBB-9F58-004F-9966-79266F0E3FAF}" destId="{BAB3806B-5FF1-FB4E-B335-C5F4CCE451B5}" srcOrd="5" destOrd="0" presId="urn:microsoft.com/office/officeart/2008/layout/LinedList"/>
    <dgm:cxn modelId="{8C59E9E5-E59A-0D4F-8023-8DBF5F263B65}" type="presParOf" srcId="{BAB3806B-5FF1-FB4E-B335-C5F4CCE451B5}" destId="{E402A491-F9B2-C542-B752-54854486A751}" srcOrd="0" destOrd="0" presId="urn:microsoft.com/office/officeart/2008/layout/LinedList"/>
    <dgm:cxn modelId="{9A0CA68E-0C88-1349-A234-FBDE17FFFF3D}" type="presParOf" srcId="{BAB3806B-5FF1-FB4E-B335-C5F4CCE451B5}" destId="{FE2A3173-8432-A542-BA88-86079C04ED87}" srcOrd="1" destOrd="0" presId="urn:microsoft.com/office/officeart/2008/layout/LinedList"/>
    <dgm:cxn modelId="{067D81D0-FB87-F84F-8BFF-1FBECD561C80}" type="presParOf" srcId="{1F3A5BBB-9F58-004F-9966-79266F0E3FAF}" destId="{B7ED1A95-CE16-E344-BA3E-1752753A57BF}" srcOrd="6" destOrd="0" presId="urn:microsoft.com/office/officeart/2008/layout/LinedList"/>
    <dgm:cxn modelId="{7BFA5D75-56A1-5D4C-896D-50586314D2ED}" type="presParOf" srcId="{1F3A5BBB-9F58-004F-9966-79266F0E3FAF}" destId="{CDE2028C-AE80-414A-B1B6-804716342355}" srcOrd="7" destOrd="0" presId="urn:microsoft.com/office/officeart/2008/layout/LinedList"/>
    <dgm:cxn modelId="{ACB26249-1DCE-274F-85AB-433E3D1B0807}" type="presParOf" srcId="{CDE2028C-AE80-414A-B1B6-804716342355}" destId="{B3CE087F-57FC-C94C-82C3-4B50B7D9B7B0}" srcOrd="0" destOrd="0" presId="urn:microsoft.com/office/officeart/2008/layout/LinedList"/>
    <dgm:cxn modelId="{D6F0D106-7C4E-E641-9F7A-359CCC527A52}" type="presParOf" srcId="{CDE2028C-AE80-414A-B1B6-804716342355}" destId="{C2A22C53-7736-EA41-BA6D-5937081EAA7C}" srcOrd="1" destOrd="0" presId="urn:microsoft.com/office/officeart/2008/layout/LinedList"/>
    <dgm:cxn modelId="{4760F0E4-4616-E04F-831F-A2FFE6356910}" type="presParOf" srcId="{1F3A5BBB-9F58-004F-9966-79266F0E3FAF}" destId="{78212B89-6D24-B749-81ED-FE9567955CEF}" srcOrd="8" destOrd="0" presId="urn:microsoft.com/office/officeart/2008/layout/LinedList"/>
    <dgm:cxn modelId="{974908DA-414C-0642-930E-B5C781BF5397}" type="presParOf" srcId="{1F3A5BBB-9F58-004F-9966-79266F0E3FAF}" destId="{62E95D38-AD0D-1047-B944-ECB2EACB7BFA}" srcOrd="9" destOrd="0" presId="urn:microsoft.com/office/officeart/2008/layout/LinedList"/>
    <dgm:cxn modelId="{F939C28A-C5F0-474E-B4AB-12FC691C97D7}" type="presParOf" srcId="{62E95D38-AD0D-1047-B944-ECB2EACB7BFA}" destId="{218B7FE9-53A0-0243-99A6-DEB55AB2541F}" srcOrd="0" destOrd="0" presId="urn:microsoft.com/office/officeart/2008/layout/LinedList"/>
    <dgm:cxn modelId="{4F4083FE-4493-8746-9A3E-05BB88A0583E}" type="presParOf" srcId="{62E95D38-AD0D-1047-B944-ECB2EACB7BFA}" destId="{3EF390AB-5F55-C94A-B566-0B950A68A1F0}" srcOrd="1" destOrd="0" presId="urn:microsoft.com/office/officeart/2008/layout/LinedList"/>
    <dgm:cxn modelId="{0F615EAC-E263-034A-AF07-F1056A5C964D}" type="presParOf" srcId="{1F3A5BBB-9F58-004F-9966-79266F0E3FAF}" destId="{D2B04422-1320-E246-B666-86A3B18DEEF6}" srcOrd="10" destOrd="0" presId="urn:microsoft.com/office/officeart/2008/layout/LinedList"/>
    <dgm:cxn modelId="{E0CEEC6C-5E85-5F4E-982E-B3075F917EBF}" type="presParOf" srcId="{1F3A5BBB-9F58-004F-9966-79266F0E3FAF}" destId="{3BF518E9-FD0F-FF4F-983F-E7EF8B69997C}" srcOrd="11" destOrd="0" presId="urn:microsoft.com/office/officeart/2008/layout/LinedList"/>
    <dgm:cxn modelId="{E6EBB51E-0774-9143-91C9-CE91C5081C4A}" type="presParOf" srcId="{3BF518E9-FD0F-FF4F-983F-E7EF8B69997C}" destId="{D0C69E27-3559-7145-A0E4-C11BA65D01B9}" srcOrd="0" destOrd="0" presId="urn:microsoft.com/office/officeart/2008/layout/LinedList"/>
    <dgm:cxn modelId="{F1888C00-AA91-B943-8577-CF73BA8D7AA9}" type="presParOf" srcId="{3BF518E9-FD0F-FF4F-983F-E7EF8B69997C}" destId="{2CE171BF-C49C-1349-A9CB-E68C6839B143}" srcOrd="1" destOrd="0" presId="urn:microsoft.com/office/officeart/2008/layout/LinedList"/>
    <dgm:cxn modelId="{2F5ACBD1-46EE-0D4F-9201-C2BF1D526745}" type="presParOf" srcId="{1F3A5BBB-9F58-004F-9966-79266F0E3FAF}" destId="{5647CE7B-7716-634A-B220-6DB7A4AADF33}" srcOrd="12" destOrd="0" presId="urn:microsoft.com/office/officeart/2008/layout/LinedList"/>
    <dgm:cxn modelId="{88943C0E-ED5B-4042-BAD3-E5F829358247}" type="presParOf" srcId="{1F3A5BBB-9F58-004F-9966-79266F0E3FAF}" destId="{DE342908-E825-B94D-BD6C-A29ABAE08C8A}" srcOrd="13" destOrd="0" presId="urn:microsoft.com/office/officeart/2008/layout/LinedList"/>
    <dgm:cxn modelId="{2378E431-7864-4949-B305-EBC3F498E485}" type="presParOf" srcId="{DE342908-E825-B94D-BD6C-A29ABAE08C8A}" destId="{89EBB881-F38F-6D47-83BD-58027C0C30EB}" srcOrd="0" destOrd="0" presId="urn:microsoft.com/office/officeart/2008/layout/LinedList"/>
    <dgm:cxn modelId="{0E6B8195-663E-9B45-A1C4-33FB09DAC706}" type="presParOf" srcId="{DE342908-E825-B94D-BD6C-A29ABAE08C8A}" destId="{FB3991B6-3736-D447-9EED-F7D75D5E3245}"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9C3C3D-82FA-4464-806D-3148D300B06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5A88139A-018C-42DB-948F-5D9BC922B87E}">
      <dgm:prSet custT="1"/>
      <dgm:spPr/>
      <dgm:t>
        <a:bodyPr/>
        <a:lstStyle/>
        <a:p>
          <a:r>
            <a:rPr lang="en-US" sz="1200" b="1" i="0"/>
            <a:t>Blockage Formation:</a:t>
          </a:r>
          <a:r>
            <a:rPr lang="en-US" sz="1200" b="0" i="0"/>
            <a:t> A heart attack, or </a:t>
          </a:r>
          <a:r>
            <a:rPr lang="en-US" sz="1200" b="1" i="0"/>
            <a:t>myocardial infarction</a:t>
          </a:r>
          <a:r>
            <a:rPr lang="en-US" sz="1200" b="0" i="0"/>
            <a:t>, occurs when there is a </a:t>
          </a:r>
          <a:r>
            <a:rPr lang="en-US" sz="1200" b="1" i="0"/>
            <a:t>blockage</a:t>
          </a:r>
          <a:r>
            <a:rPr lang="en-US" sz="1200" b="0" i="0"/>
            <a:t> in the </a:t>
          </a:r>
          <a:r>
            <a:rPr lang="en-US" sz="1200" b="1" i="0"/>
            <a:t>blood flow</a:t>
          </a:r>
          <a:r>
            <a:rPr lang="en-US" sz="1200" b="0" i="0"/>
            <a:t> to the </a:t>
          </a:r>
          <a:r>
            <a:rPr lang="en-US" sz="1200" b="1" i="0"/>
            <a:t>heart muscle</a:t>
          </a:r>
          <a:r>
            <a:rPr lang="en-US" sz="1200" b="0" i="0"/>
            <a:t>.</a:t>
          </a:r>
          <a:endParaRPr lang="en-US" sz="1200"/>
        </a:p>
      </dgm:t>
    </dgm:pt>
    <dgm:pt modelId="{E1E9CFD6-DB3F-4262-9833-5D02D249EB7B}" type="parTrans" cxnId="{C7D5F980-8979-4518-8785-2F5EB2143C4A}">
      <dgm:prSet/>
      <dgm:spPr/>
      <dgm:t>
        <a:bodyPr/>
        <a:lstStyle/>
        <a:p>
          <a:endParaRPr lang="en-US"/>
        </a:p>
      </dgm:t>
    </dgm:pt>
    <dgm:pt modelId="{4C4B93A5-6841-4EE2-AB4A-75BFD346F235}" type="sibTrans" cxnId="{C7D5F980-8979-4518-8785-2F5EB2143C4A}">
      <dgm:prSet/>
      <dgm:spPr/>
      <dgm:t>
        <a:bodyPr/>
        <a:lstStyle/>
        <a:p>
          <a:endParaRPr lang="en-US"/>
        </a:p>
      </dgm:t>
    </dgm:pt>
    <dgm:pt modelId="{132D270F-8E6D-41D1-8CBC-EA7719FACA63}">
      <dgm:prSet custT="1"/>
      <dgm:spPr/>
      <dgm:t>
        <a:bodyPr/>
        <a:lstStyle/>
        <a:p>
          <a:r>
            <a:rPr lang="en-US" sz="1200" b="1" i="0"/>
            <a:t>Blood Clot Formation:</a:t>
          </a:r>
          <a:r>
            <a:rPr lang="en-US" sz="1200" b="0" i="0"/>
            <a:t> Sometimes, the plaque becomes unstable and ruptures, leading to the formation of a </a:t>
          </a:r>
          <a:r>
            <a:rPr lang="en-US" sz="1200" b="1" i="0"/>
            <a:t>blood clot</a:t>
          </a:r>
          <a:r>
            <a:rPr lang="en-US" sz="1200" b="0" i="0"/>
            <a:t> at the site of the rupture.</a:t>
          </a:r>
          <a:endParaRPr lang="en-US" sz="1200"/>
        </a:p>
      </dgm:t>
    </dgm:pt>
    <dgm:pt modelId="{524A9F72-D061-4C8F-B2EA-E5B7F660D1EC}" type="parTrans" cxnId="{C9250F27-32E0-4E91-8A45-08CDD9CE9E5C}">
      <dgm:prSet/>
      <dgm:spPr/>
      <dgm:t>
        <a:bodyPr/>
        <a:lstStyle/>
        <a:p>
          <a:endParaRPr lang="en-US"/>
        </a:p>
      </dgm:t>
    </dgm:pt>
    <dgm:pt modelId="{5F6FC5FB-1112-4D5D-95C1-F296485CA375}" type="sibTrans" cxnId="{C9250F27-32E0-4E91-8A45-08CDD9CE9E5C}">
      <dgm:prSet/>
      <dgm:spPr/>
      <dgm:t>
        <a:bodyPr/>
        <a:lstStyle/>
        <a:p>
          <a:endParaRPr lang="en-US"/>
        </a:p>
      </dgm:t>
    </dgm:pt>
    <dgm:pt modelId="{6DE644FE-A299-4A46-B007-C36789BF744B}">
      <dgm:prSet custT="1"/>
      <dgm:spPr/>
      <dgm:t>
        <a:bodyPr/>
        <a:lstStyle/>
        <a:p>
          <a:r>
            <a:rPr lang="en-US" sz="1200" b="1" i="0" dirty="0"/>
            <a:t>Complete or Partial Blockage:</a:t>
          </a:r>
          <a:r>
            <a:rPr lang="en-US" sz="1200" b="0" i="0" dirty="0"/>
            <a:t> The blood clot can partially or completely block the coronary artery, obstructing the blood flow to the heart muscle.</a:t>
          </a:r>
          <a:endParaRPr lang="en-US" sz="1200" dirty="0"/>
        </a:p>
      </dgm:t>
    </dgm:pt>
    <dgm:pt modelId="{5AEC2ECB-B4E5-40FF-8348-765F7C5071FE}" type="parTrans" cxnId="{BDCB7723-55C4-43FB-8EA3-A8118D89B02B}">
      <dgm:prSet/>
      <dgm:spPr/>
      <dgm:t>
        <a:bodyPr/>
        <a:lstStyle/>
        <a:p>
          <a:endParaRPr lang="en-US"/>
        </a:p>
      </dgm:t>
    </dgm:pt>
    <dgm:pt modelId="{F6DD45AA-81AA-4F0E-AE28-000FE300C5A0}" type="sibTrans" cxnId="{BDCB7723-55C4-43FB-8EA3-A8118D89B02B}">
      <dgm:prSet/>
      <dgm:spPr/>
      <dgm:t>
        <a:bodyPr/>
        <a:lstStyle/>
        <a:p>
          <a:endParaRPr lang="en-US"/>
        </a:p>
      </dgm:t>
    </dgm:pt>
    <dgm:pt modelId="{87869A7C-AB7D-4A26-8B5A-55A5118EA568}">
      <dgm:prSet custT="1"/>
      <dgm:spPr/>
      <dgm:t>
        <a:bodyPr/>
        <a:lstStyle/>
        <a:p>
          <a:r>
            <a:rPr lang="en-US" sz="1200" b="1" i="0"/>
            <a:t>Lack of Oxygen:</a:t>
          </a:r>
          <a:r>
            <a:rPr lang="en-US" sz="1200" b="0" i="0"/>
            <a:t> When the blood flow is restricted or blocked, the heart muscle does not receive sufficient </a:t>
          </a:r>
          <a:r>
            <a:rPr lang="en-US" sz="1200" b="1" i="0"/>
            <a:t>oxygen</a:t>
          </a:r>
          <a:r>
            <a:rPr lang="en-US" sz="1200" b="0" i="0"/>
            <a:t>and </a:t>
          </a:r>
          <a:r>
            <a:rPr lang="en-US" sz="1200" b="1" i="0"/>
            <a:t>nutrients</a:t>
          </a:r>
          <a:r>
            <a:rPr lang="en-US" sz="1200" b="0" i="0"/>
            <a:t>.</a:t>
          </a:r>
          <a:endParaRPr lang="en-US" sz="1200"/>
        </a:p>
      </dgm:t>
    </dgm:pt>
    <dgm:pt modelId="{A62C4691-9A2B-4C47-92B8-C67DCDFBEA50}" type="parTrans" cxnId="{1E7A35B0-B412-4167-A5F5-5C8742440401}">
      <dgm:prSet/>
      <dgm:spPr/>
      <dgm:t>
        <a:bodyPr/>
        <a:lstStyle/>
        <a:p>
          <a:endParaRPr lang="en-US"/>
        </a:p>
      </dgm:t>
    </dgm:pt>
    <dgm:pt modelId="{7E6808D7-F004-4B70-B7C7-49C164F02CA8}" type="sibTrans" cxnId="{1E7A35B0-B412-4167-A5F5-5C8742440401}">
      <dgm:prSet/>
      <dgm:spPr/>
      <dgm:t>
        <a:bodyPr/>
        <a:lstStyle/>
        <a:p>
          <a:endParaRPr lang="en-US"/>
        </a:p>
      </dgm:t>
    </dgm:pt>
    <dgm:pt modelId="{61869C8B-3737-45A6-82B4-ED9284437632}">
      <dgm:prSet custT="1"/>
      <dgm:spPr/>
      <dgm:t>
        <a:bodyPr/>
        <a:lstStyle/>
        <a:p>
          <a:r>
            <a:rPr lang="en-US" sz="1200" b="1" i="0"/>
            <a:t>Ischemia and Tissue Damage:</a:t>
          </a:r>
          <a:r>
            <a:rPr lang="en-US" sz="1200" b="0" i="0"/>
            <a:t> The lack of oxygen and nutrients leads to </a:t>
          </a:r>
          <a:r>
            <a:rPr lang="en-US" sz="1200" b="1" i="0"/>
            <a:t>ischemia</a:t>
          </a:r>
          <a:r>
            <a:rPr lang="en-US" sz="1200" b="0" i="0"/>
            <a:t> (insufficient blood supply) and subsequent damage or death of the heart muscle tissue.</a:t>
          </a:r>
          <a:endParaRPr lang="en-US" sz="1200"/>
        </a:p>
      </dgm:t>
    </dgm:pt>
    <dgm:pt modelId="{A5CED9CC-D524-42F8-959D-12A5723C7113}" type="parTrans" cxnId="{69BD5C35-E950-4D3C-B3E4-4BD5BEF47DC1}">
      <dgm:prSet/>
      <dgm:spPr/>
      <dgm:t>
        <a:bodyPr/>
        <a:lstStyle/>
        <a:p>
          <a:endParaRPr lang="en-US"/>
        </a:p>
      </dgm:t>
    </dgm:pt>
    <dgm:pt modelId="{786D23CA-6FA2-42B5-ACC6-4118325E6722}" type="sibTrans" cxnId="{69BD5C35-E950-4D3C-B3E4-4BD5BEF47DC1}">
      <dgm:prSet/>
      <dgm:spPr/>
      <dgm:t>
        <a:bodyPr/>
        <a:lstStyle/>
        <a:p>
          <a:endParaRPr lang="en-US"/>
        </a:p>
      </dgm:t>
    </dgm:pt>
    <dgm:pt modelId="{C0E6B874-F9F3-4AC9-9BBA-57DAE0D3B68E}">
      <dgm:prSet custT="1"/>
      <dgm:spPr/>
      <dgm:t>
        <a:bodyPr/>
        <a:lstStyle/>
        <a:p>
          <a:r>
            <a:rPr lang="en-US" sz="1200" b="1" i="0"/>
            <a:t>Severity and Location of Blockage:</a:t>
          </a:r>
          <a:r>
            <a:rPr lang="en-US" sz="1200" b="0" i="0"/>
            <a:t> The severity and location of the blockage determine the extent of the heart attack and its potential impact on overall heart function.</a:t>
          </a:r>
          <a:endParaRPr lang="en-US" sz="1200"/>
        </a:p>
      </dgm:t>
    </dgm:pt>
    <dgm:pt modelId="{D3149287-6CC6-4D64-BBBE-C8058DE7DB58}" type="parTrans" cxnId="{801D0704-47D4-418A-9B67-6C79C4E4D9D7}">
      <dgm:prSet/>
      <dgm:spPr/>
      <dgm:t>
        <a:bodyPr/>
        <a:lstStyle/>
        <a:p>
          <a:endParaRPr lang="en-US"/>
        </a:p>
      </dgm:t>
    </dgm:pt>
    <dgm:pt modelId="{5BC0F92F-4E12-4430-AB9D-95A69420E73D}" type="sibTrans" cxnId="{801D0704-47D4-418A-9B67-6C79C4E4D9D7}">
      <dgm:prSet/>
      <dgm:spPr/>
      <dgm:t>
        <a:bodyPr/>
        <a:lstStyle/>
        <a:p>
          <a:endParaRPr lang="en-US"/>
        </a:p>
      </dgm:t>
    </dgm:pt>
    <dgm:pt modelId="{0A893388-4AB5-4390-857E-BA0F78D8C5ED}">
      <dgm:prSet custT="1"/>
      <dgm:spPr/>
      <dgm:t>
        <a:bodyPr/>
        <a:lstStyle/>
        <a:p>
          <a:r>
            <a:rPr lang="en-US" sz="1200" b="1" i="0" dirty="0"/>
            <a:t>Prompt Medical Attention:</a:t>
          </a:r>
          <a:r>
            <a:rPr lang="en-US" sz="1200" b="0" i="0" dirty="0"/>
            <a:t> Recognizing the symptoms of a heart attack and seeking </a:t>
          </a:r>
          <a:r>
            <a:rPr lang="en-US" sz="1200" b="1" i="0" dirty="0"/>
            <a:t>immediate medical help</a:t>
          </a:r>
          <a:r>
            <a:rPr lang="en-US" sz="1200" b="0" i="0" dirty="0"/>
            <a:t> is crucial to minimize damage and improve outcomes.</a:t>
          </a:r>
          <a:endParaRPr lang="en-US" sz="1200" dirty="0"/>
        </a:p>
      </dgm:t>
    </dgm:pt>
    <dgm:pt modelId="{36D83E0E-2909-4295-AE54-9B8E166244B4}" type="parTrans" cxnId="{D7F7F8B8-5491-4B16-B225-C16BD4F27379}">
      <dgm:prSet/>
      <dgm:spPr/>
      <dgm:t>
        <a:bodyPr/>
        <a:lstStyle/>
        <a:p>
          <a:endParaRPr lang="en-US"/>
        </a:p>
      </dgm:t>
    </dgm:pt>
    <dgm:pt modelId="{FBE85183-0C6E-4CAC-ACA2-FD00C2643F77}" type="sibTrans" cxnId="{D7F7F8B8-5491-4B16-B225-C16BD4F27379}">
      <dgm:prSet/>
      <dgm:spPr/>
      <dgm:t>
        <a:bodyPr/>
        <a:lstStyle/>
        <a:p>
          <a:endParaRPr lang="en-US"/>
        </a:p>
      </dgm:t>
    </dgm:pt>
    <dgm:pt modelId="{2804DF3E-C901-4948-919F-21D285F9569E}" type="pres">
      <dgm:prSet presAssocID="{929C3C3D-82FA-4464-806D-3148D300B06C}" presName="linear" presStyleCnt="0">
        <dgm:presLayoutVars>
          <dgm:animLvl val="lvl"/>
          <dgm:resizeHandles val="exact"/>
        </dgm:presLayoutVars>
      </dgm:prSet>
      <dgm:spPr/>
    </dgm:pt>
    <dgm:pt modelId="{93D585BD-9E47-CD42-90C1-06312894F894}" type="pres">
      <dgm:prSet presAssocID="{5A88139A-018C-42DB-948F-5D9BC922B87E}" presName="parentText" presStyleLbl="node1" presStyleIdx="0" presStyleCnt="7">
        <dgm:presLayoutVars>
          <dgm:chMax val="0"/>
          <dgm:bulletEnabled val="1"/>
        </dgm:presLayoutVars>
      </dgm:prSet>
      <dgm:spPr/>
    </dgm:pt>
    <dgm:pt modelId="{8CC56D49-9713-0B40-AD0F-606519F44C0E}" type="pres">
      <dgm:prSet presAssocID="{4C4B93A5-6841-4EE2-AB4A-75BFD346F235}" presName="spacer" presStyleCnt="0"/>
      <dgm:spPr/>
    </dgm:pt>
    <dgm:pt modelId="{6C3B2D48-DAB8-0646-A147-08BCA0D24FF6}" type="pres">
      <dgm:prSet presAssocID="{132D270F-8E6D-41D1-8CBC-EA7719FACA63}" presName="parentText" presStyleLbl="node1" presStyleIdx="1" presStyleCnt="7">
        <dgm:presLayoutVars>
          <dgm:chMax val="0"/>
          <dgm:bulletEnabled val="1"/>
        </dgm:presLayoutVars>
      </dgm:prSet>
      <dgm:spPr/>
    </dgm:pt>
    <dgm:pt modelId="{887A2C80-9BDA-9C4F-8B29-2E46A3DA5477}" type="pres">
      <dgm:prSet presAssocID="{5F6FC5FB-1112-4D5D-95C1-F296485CA375}" presName="spacer" presStyleCnt="0"/>
      <dgm:spPr/>
    </dgm:pt>
    <dgm:pt modelId="{A28B4A3C-5E15-AC47-8B78-88368F8C08C1}" type="pres">
      <dgm:prSet presAssocID="{6DE644FE-A299-4A46-B007-C36789BF744B}" presName="parentText" presStyleLbl="node1" presStyleIdx="2" presStyleCnt="7">
        <dgm:presLayoutVars>
          <dgm:chMax val="0"/>
          <dgm:bulletEnabled val="1"/>
        </dgm:presLayoutVars>
      </dgm:prSet>
      <dgm:spPr/>
    </dgm:pt>
    <dgm:pt modelId="{51DA849D-5E3F-D44A-9929-2428ACB0B7DC}" type="pres">
      <dgm:prSet presAssocID="{F6DD45AA-81AA-4F0E-AE28-000FE300C5A0}" presName="spacer" presStyleCnt="0"/>
      <dgm:spPr/>
    </dgm:pt>
    <dgm:pt modelId="{5EA89A91-168D-454E-9746-46E2E824C3B4}" type="pres">
      <dgm:prSet presAssocID="{87869A7C-AB7D-4A26-8B5A-55A5118EA568}" presName="parentText" presStyleLbl="node1" presStyleIdx="3" presStyleCnt="7">
        <dgm:presLayoutVars>
          <dgm:chMax val="0"/>
          <dgm:bulletEnabled val="1"/>
        </dgm:presLayoutVars>
      </dgm:prSet>
      <dgm:spPr/>
    </dgm:pt>
    <dgm:pt modelId="{501AA652-637F-324E-9988-9A90E8C0AB84}" type="pres">
      <dgm:prSet presAssocID="{7E6808D7-F004-4B70-B7C7-49C164F02CA8}" presName="spacer" presStyleCnt="0"/>
      <dgm:spPr/>
    </dgm:pt>
    <dgm:pt modelId="{37918E2D-9E97-6345-A9D1-D028D17EFE08}" type="pres">
      <dgm:prSet presAssocID="{61869C8B-3737-45A6-82B4-ED9284437632}" presName="parentText" presStyleLbl="node1" presStyleIdx="4" presStyleCnt="7">
        <dgm:presLayoutVars>
          <dgm:chMax val="0"/>
          <dgm:bulletEnabled val="1"/>
        </dgm:presLayoutVars>
      </dgm:prSet>
      <dgm:spPr/>
    </dgm:pt>
    <dgm:pt modelId="{76BE6D25-1891-904F-A1C4-2B0E865C96A9}" type="pres">
      <dgm:prSet presAssocID="{786D23CA-6FA2-42B5-ACC6-4118325E6722}" presName="spacer" presStyleCnt="0"/>
      <dgm:spPr/>
    </dgm:pt>
    <dgm:pt modelId="{0EA7EAF8-BA6B-394E-815B-E6F48CB0DD67}" type="pres">
      <dgm:prSet presAssocID="{C0E6B874-F9F3-4AC9-9BBA-57DAE0D3B68E}" presName="parentText" presStyleLbl="node1" presStyleIdx="5" presStyleCnt="7">
        <dgm:presLayoutVars>
          <dgm:chMax val="0"/>
          <dgm:bulletEnabled val="1"/>
        </dgm:presLayoutVars>
      </dgm:prSet>
      <dgm:spPr/>
    </dgm:pt>
    <dgm:pt modelId="{8846D4BE-C32D-9F49-BC57-48098208E09C}" type="pres">
      <dgm:prSet presAssocID="{5BC0F92F-4E12-4430-AB9D-95A69420E73D}" presName="spacer" presStyleCnt="0"/>
      <dgm:spPr/>
    </dgm:pt>
    <dgm:pt modelId="{8505580D-54B9-7D43-9908-B397883CCC68}" type="pres">
      <dgm:prSet presAssocID="{0A893388-4AB5-4390-857E-BA0F78D8C5ED}" presName="parentText" presStyleLbl="node1" presStyleIdx="6" presStyleCnt="7">
        <dgm:presLayoutVars>
          <dgm:chMax val="0"/>
          <dgm:bulletEnabled val="1"/>
        </dgm:presLayoutVars>
      </dgm:prSet>
      <dgm:spPr/>
    </dgm:pt>
  </dgm:ptLst>
  <dgm:cxnLst>
    <dgm:cxn modelId="{801D0704-47D4-418A-9B67-6C79C4E4D9D7}" srcId="{929C3C3D-82FA-4464-806D-3148D300B06C}" destId="{C0E6B874-F9F3-4AC9-9BBA-57DAE0D3B68E}" srcOrd="5" destOrd="0" parTransId="{D3149287-6CC6-4D64-BBBE-C8058DE7DB58}" sibTransId="{5BC0F92F-4E12-4430-AB9D-95A69420E73D}"/>
    <dgm:cxn modelId="{BDCB7723-55C4-43FB-8EA3-A8118D89B02B}" srcId="{929C3C3D-82FA-4464-806D-3148D300B06C}" destId="{6DE644FE-A299-4A46-B007-C36789BF744B}" srcOrd="2" destOrd="0" parTransId="{5AEC2ECB-B4E5-40FF-8348-765F7C5071FE}" sibTransId="{F6DD45AA-81AA-4F0E-AE28-000FE300C5A0}"/>
    <dgm:cxn modelId="{C9250F27-32E0-4E91-8A45-08CDD9CE9E5C}" srcId="{929C3C3D-82FA-4464-806D-3148D300B06C}" destId="{132D270F-8E6D-41D1-8CBC-EA7719FACA63}" srcOrd="1" destOrd="0" parTransId="{524A9F72-D061-4C8F-B2EA-E5B7F660D1EC}" sibTransId="{5F6FC5FB-1112-4D5D-95C1-F296485CA375}"/>
    <dgm:cxn modelId="{69BD5C35-E950-4D3C-B3E4-4BD5BEF47DC1}" srcId="{929C3C3D-82FA-4464-806D-3148D300B06C}" destId="{61869C8B-3737-45A6-82B4-ED9284437632}" srcOrd="4" destOrd="0" parTransId="{A5CED9CC-D524-42F8-959D-12A5723C7113}" sibTransId="{786D23CA-6FA2-42B5-ACC6-4118325E6722}"/>
    <dgm:cxn modelId="{BD791741-82E6-974D-80A5-5BBF35369DAF}" type="presOf" srcId="{929C3C3D-82FA-4464-806D-3148D300B06C}" destId="{2804DF3E-C901-4948-919F-21D285F9569E}" srcOrd="0" destOrd="0" presId="urn:microsoft.com/office/officeart/2005/8/layout/vList2"/>
    <dgm:cxn modelId="{D5F28A7B-C6AC-C449-94E6-021AFCD8B5C9}" type="presOf" srcId="{6DE644FE-A299-4A46-B007-C36789BF744B}" destId="{A28B4A3C-5E15-AC47-8B78-88368F8C08C1}" srcOrd="0" destOrd="0" presId="urn:microsoft.com/office/officeart/2005/8/layout/vList2"/>
    <dgm:cxn modelId="{C7D5F980-8979-4518-8785-2F5EB2143C4A}" srcId="{929C3C3D-82FA-4464-806D-3148D300B06C}" destId="{5A88139A-018C-42DB-948F-5D9BC922B87E}" srcOrd="0" destOrd="0" parTransId="{E1E9CFD6-DB3F-4262-9833-5D02D249EB7B}" sibTransId="{4C4B93A5-6841-4EE2-AB4A-75BFD346F235}"/>
    <dgm:cxn modelId="{03942C86-A058-FC45-8F0A-78F0110F64E7}" type="presOf" srcId="{5A88139A-018C-42DB-948F-5D9BC922B87E}" destId="{93D585BD-9E47-CD42-90C1-06312894F894}" srcOrd="0" destOrd="0" presId="urn:microsoft.com/office/officeart/2005/8/layout/vList2"/>
    <dgm:cxn modelId="{2C702D8A-850E-F341-A11A-A5885BD0964D}" type="presOf" srcId="{87869A7C-AB7D-4A26-8B5A-55A5118EA568}" destId="{5EA89A91-168D-454E-9746-46E2E824C3B4}" srcOrd="0" destOrd="0" presId="urn:microsoft.com/office/officeart/2005/8/layout/vList2"/>
    <dgm:cxn modelId="{78EF619F-F4AC-474B-BC72-7F1792D6642D}" type="presOf" srcId="{C0E6B874-F9F3-4AC9-9BBA-57DAE0D3B68E}" destId="{0EA7EAF8-BA6B-394E-815B-E6F48CB0DD67}" srcOrd="0" destOrd="0" presId="urn:microsoft.com/office/officeart/2005/8/layout/vList2"/>
    <dgm:cxn modelId="{4B80EDA6-A7E3-F641-8B68-7A8D04233FF8}" type="presOf" srcId="{132D270F-8E6D-41D1-8CBC-EA7719FACA63}" destId="{6C3B2D48-DAB8-0646-A147-08BCA0D24FF6}" srcOrd="0" destOrd="0" presId="urn:microsoft.com/office/officeart/2005/8/layout/vList2"/>
    <dgm:cxn modelId="{E767F9AF-6E72-C341-A01B-5392409E5408}" type="presOf" srcId="{0A893388-4AB5-4390-857E-BA0F78D8C5ED}" destId="{8505580D-54B9-7D43-9908-B397883CCC68}" srcOrd="0" destOrd="0" presId="urn:microsoft.com/office/officeart/2005/8/layout/vList2"/>
    <dgm:cxn modelId="{1E7A35B0-B412-4167-A5F5-5C8742440401}" srcId="{929C3C3D-82FA-4464-806D-3148D300B06C}" destId="{87869A7C-AB7D-4A26-8B5A-55A5118EA568}" srcOrd="3" destOrd="0" parTransId="{A62C4691-9A2B-4C47-92B8-C67DCDFBEA50}" sibTransId="{7E6808D7-F004-4B70-B7C7-49C164F02CA8}"/>
    <dgm:cxn modelId="{D7F7F8B8-5491-4B16-B225-C16BD4F27379}" srcId="{929C3C3D-82FA-4464-806D-3148D300B06C}" destId="{0A893388-4AB5-4390-857E-BA0F78D8C5ED}" srcOrd="6" destOrd="0" parTransId="{36D83E0E-2909-4295-AE54-9B8E166244B4}" sibTransId="{FBE85183-0C6E-4CAC-ACA2-FD00C2643F77}"/>
    <dgm:cxn modelId="{0600CFC4-3285-BF4B-B0BB-8EAB0A0C0224}" type="presOf" srcId="{61869C8B-3737-45A6-82B4-ED9284437632}" destId="{37918E2D-9E97-6345-A9D1-D028D17EFE08}" srcOrd="0" destOrd="0" presId="urn:microsoft.com/office/officeart/2005/8/layout/vList2"/>
    <dgm:cxn modelId="{C1ED919E-14FB-704E-B345-054E9ECCFA60}" type="presParOf" srcId="{2804DF3E-C901-4948-919F-21D285F9569E}" destId="{93D585BD-9E47-CD42-90C1-06312894F894}" srcOrd="0" destOrd="0" presId="urn:microsoft.com/office/officeart/2005/8/layout/vList2"/>
    <dgm:cxn modelId="{3D12E5DC-FC33-2844-B15C-11ED5AB59957}" type="presParOf" srcId="{2804DF3E-C901-4948-919F-21D285F9569E}" destId="{8CC56D49-9713-0B40-AD0F-606519F44C0E}" srcOrd="1" destOrd="0" presId="urn:microsoft.com/office/officeart/2005/8/layout/vList2"/>
    <dgm:cxn modelId="{49D49690-8D2A-3E4A-92F4-6E5DA2368730}" type="presParOf" srcId="{2804DF3E-C901-4948-919F-21D285F9569E}" destId="{6C3B2D48-DAB8-0646-A147-08BCA0D24FF6}" srcOrd="2" destOrd="0" presId="urn:microsoft.com/office/officeart/2005/8/layout/vList2"/>
    <dgm:cxn modelId="{9E5460A7-3A06-BC43-BF3D-A681E5497335}" type="presParOf" srcId="{2804DF3E-C901-4948-919F-21D285F9569E}" destId="{887A2C80-9BDA-9C4F-8B29-2E46A3DA5477}" srcOrd="3" destOrd="0" presId="urn:microsoft.com/office/officeart/2005/8/layout/vList2"/>
    <dgm:cxn modelId="{47DF59AC-9617-E74F-BEC5-07E876463BAB}" type="presParOf" srcId="{2804DF3E-C901-4948-919F-21D285F9569E}" destId="{A28B4A3C-5E15-AC47-8B78-88368F8C08C1}" srcOrd="4" destOrd="0" presId="urn:microsoft.com/office/officeart/2005/8/layout/vList2"/>
    <dgm:cxn modelId="{3FAACF88-67DD-C247-91C3-F5B07C4AF521}" type="presParOf" srcId="{2804DF3E-C901-4948-919F-21D285F9569E}" destId="{51DA849D-5E3F-D44A-9929-2428ACB0B7DC}" srcOrd="5" destOrd="0" presId="urn:microsoft.com/office/officeart/2005/8/layout/vList2"/>
    <dgm:cxn modelId="{8F3B8053-910B-7E4F-8947-1D026E35D863}" type="presParOf" srcId="{2804DF3E-C901-4948-919F-21D285F9569E}" destId="{5EA89A91-168D-454E-9746-46E2E824C3B4}" srcOrd="6" destOrd="0" presId="urn:microsoft.com/office/officeart/2005/8/layout/vList2"/>
    <dgm:cxn modelId="{EB1A07AF-85B2-FD48-8713-0CB276191E02}" type="presParOf" srcId="{2804DF3E-C901-4948-919F-21D285F9569E}" destId="{501AA652-637F-324E-9988-9A90E8C0AB84}" srcOrd="7" destOrd="0" presId="urn:microsoft.com/office/officeart/2005/8/layout/vList2"/>
    <dgm:cxn modelId="{F421936A-752E-9D4E-92DE-AD6EB1B30CAF}" type="presParOf" srcId="{2804DF3E-C901-4948-919F-21D285F9569E}" destId="{37918E2D-9E97-6345-A9D1-D028D17EFE08}" srcOrd="8" destOrd="0" presId="urn:microsoft.com/office/officeart/2005/8/layout/vList2"/>
    <dgm:cxn modelId="{AC2E4273-6B18-2544-B8F2-87DE31585076}" type="presParOf" srcId="{2804DF3E-C901-4948-919F-21D285F9569E}" destId="{76BE6D25-1891-904F-A1C4-2B0E865C96A9}" srcOrd="9" destOrd="0" presId="urn:microsoft.com/office/officeart/2005/8/layout/vList2"/>
    <dgm:cxn modelId="{9E9E0F5D-88AA-FC4A-AC76-B81168753E8A}" type="presParOf" srcId="{2804DF3E-C901-4948-919F-21D285F9569E}" destId="{0EA7EAF8-BA6B-394E-815B-E6F48CB0DD67}" srcOrd="10" destOrd="0" presId="urn:microsoft.com/office/officeart/2005/8/layout/vList2"/>
    <dgm:cxn modelId="{F4969D6E-D9DA-2940-AB7C-924694E2A131}" type="presParOf" srcId="{2804DF3E-C901-4948-919F-21D285F9569E}" destId="{8846D4BE-C32D-9F49-BC57-48098208E09C}" srcOrd="11" destOrd="0" presId="urn:microsoft.com/office/officeart/2005/8/layout/vList2"/>
    <dgm:cxn modelId="{C6EF537E-B348-3048-9E93-752B99453C1D}" type="presParOf" srcId="{2804DF3E-C901-4948-919F-21D285F9569E}" destId="{8505580D-54B9-7D43-9908-B397883CCC68}" srcOrd="12"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6B03206-3514-4A47-9511-9AADC050442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4415FFC-C294-490F-980D-FAC570D3C319}">
      <dgm:prSet custT="1"/>
      <dgm:spPr/>
      <dgm:t>
        <a:bodyPr/>
        <a:lstStyle/>
        <a:p>
          <a:pPr>
            <a:lnSpc>
              <a:spcPct val="100000"/>
            </a:lnSpc>
          </a:pPr>
          <a:r>
            <a:rPr lang="en-US" sz="1200" b="1" i="0" dirty="0"/>
            <a:t>Chest Discomfort:</a:t>
          </a:r>
          <a:r>
            <a:rPr lang="en-US" sz="1200" b="0" i="0" dirty="0"/>
            <a:t> The most common symptom of a heart attack is </a:t>
          </a:r>
          <a:r>
            <a:rPr lang="en-US" sz="1200" b="1" i="0" dirty="0"/>
            <a:t>chest pain</a:t>
          </a:r>
          <a:r>
            <a:rPr lang="en-US" sz="1200" b="0" i="0" dirty="0"/>
            <a:t> or discomfort. It may be described as a feeling of </a:t>
          </a:r>
          <a:r>
            <a:rPr lang="en-US" sz="1200" b="1" i="0" dirty="0"/>
            <a:t>tightness</a:t>
          </a:r>
          <a:r>
            <a:rPr lang="en-US" sz="1200" b="0" i="0" dirty="0"/>
            <a:t>, </a:t>
          </a:r>
          <a:r>
            <a:rPr lang="en-US" sz="1200" b="1" i="0" dirty="0"/>
            <a:t>pressure</a:t>
          </a:r>
          <a:r>
            <a:rPr lang="en-US" sz="1200" b="0" i="0" dirty="0"/>
            <a:t>, </a:t>
          </a:r>
          <a:r>
            <a:rPr lang="en-US" sz="1200" b="1" i="0" dirty="0"/>
            <a:t>squeezing</a:t>
          </a:r>
          <a:r>
            <a:rPr lang="en-US" sz="1200" b="0" i="0" dirty="0"/>
            <a:t>, or </a:t>
          </a:r>
          <a:r>
            <a:rPr lang="en-US" sz="1200" b="1" i="0" dirty="0"/>
            <a:t>heaviness</a:t>
          </a:r>
          <a:r>
            <a:rPr lang="en-US" sz="1200" b="0" i="0" dirty="0"/>
            <a:t> in the chest.</a:t>
          </a:r>
          <a:endParaRPr lang="en-US" sz="1200" dirty="0"/>
        </a:p>
      </dgm:t>
    </dgm:pt>
    <dgm:pt modelId="{EE6D6DF7-2C84-43CA-AB9C-8F9035250569}" type="parTrans" cxnId="{98DFF633-8409-4A37-B515-69D07FB2F3FE}">
      <dgm:prSet/>
      <dgm:spPr/>
      <dgm:t>
        <a:bodyPr/>
        <a:lstStyle/>
        <a:p>
          <a:endParaRPr lang="en-US"/>
        </a:p>
      </dgm:t>
    </dgm:pt>
    <dgm:pt modelId="{FCAF6E9C-C8B7-46FD-8609-7A77728697F9}" type="sibTrans" cxnId="{98DFF633-8409-4A37-B515-69D07FB2F3FE}">
      <dgm:prSet/>
      <dgm:spPr/>
      <dgm:t>
        <a:bodyPr/>
        <a:lstStyle/>
        <a:p>
          <a:endParaRPr lang="en-US"/>
        </a:p>
      </dgm:t>
    </dgm:pt>
    <dgm:pt modelId="{946287FD-4BD5-425E-9819-B74166488942}">
      <dgm:prSet custT="1"/>
      <dgm:spPr/>
      <dgm:t>
        <a:bodyPr/>
        <a:lstStyle/>
        <a:p>
          <a:pPr>
            <a:lnSpc>
              <a:spcPct val="100000"/>
            </a:lnSpc>
          </a:pPr>
          <a:r>
            <a:rPr lang="en-US" sz="1200" b="1" i="0" dirty="0"/>
            <a:t>Upper Body Pain:</a:t>
          </a:r>
          <a:r>
            <a:rPr lang="en-US" sz="1200" b="0" i="0" dirty="0"/>
            <a:t> Pain or discomfort may also extend beyond the chest to other areas, such as the </a:t>
          </a:r>
          <a:r>
            <a:rPr lang="en-US" sz="1200" b="1" i="0" dirty="0"/>
            <a:t>arms</a:t>
          </a:r>
          <a:r>
            <a:rPr lang="en-US" sz="1200" b="0" i="0" dirty="0"/>
            <a:t> (usually the left arm, but can also affect the right arm), </a:t>
          </a:r>
          <a:r>
            <a:rPr lang="en-US" sz="1200" b="1" i="0" dirty="0"/>
            <a:t>back</a:t>
          </a:r>
          <a:r>
            <a:rPr lang="en-US" sz="1200" b="0" i="0" dirty="0"/>
            <a:t>, </a:t>
          </a:r>
          <a:r>
            <a:rPr lang="en-US" sz="1200" b="1" i="0" dirty="0"/>
            <a:t>neck</a:t>
          </a:r>
          <a:r>
            <a:rPr lang="en-US" sz="1200" b="0" i="0" dirty="0"/>
            <a:t>, </a:t>
          </a:r>
          <a:r>
            <a:rPr lang="en-US" sz="1200" b="1" i="0" dirty="0"/>
            <a:t>jaw</a:t>
          </a:r>
          <a:r>
            <a:rPr lang="en-US" sz="1200" b="0" i="0" dirty="0"/>
            <a:t>, or </a:t>
          </a:r>
          <a:r>
            <a:rPr lang="en-US" sz="1200" b="1" i="0" dirty="0"/>
            <a:t>stomach</a:t>
          </a:r>
          <a:r>
            <a:rPr lang="en-US" sz="1200" b="0" i="0" dirty="0"/>
            <a:t>.</a:t>
          </a:r>
          <a:endParaRPr lang="en-US" sz="1200" dirty="0"/>
        </a:p>
      </dgm:t>
    </dgm:pt>
    <dgm:pt modelId="{DCAF40FF-5A3F-4FC4-B0EC-D54D16648E24}" type="parTrans" cxnId="{986B601A-FAAE-4611-8FE0-1D1ECA2DA5CF}">
      <dgm:prSet/>
      <dgm:spPr/>
      <dgm:t>
        <a:bodyPr/>
        <a:lstStyle/>
        <a:p>
          <a:endParaRPr lang="en-US"/>
        </a:p>
      </dgm:t>
    </dgm:pt>
    <dgm:pt modelId="{A7F6F69F-CF97-45E7-B250-6FA7F3EF07AA}" type="sibTrans" cxnId="{986B601A-FAAE-4611-8FE0-1D1ECA2DA5CF}">
      <dgm:prSet/>
      <dgm:spPr/>
      <dgm:t>
        <a:bodyPr/>
        <a:lstStyle/>
        <a:p>
          <a:endParaRPr lang="en-US"/>
        </a:p>
      </dgm:t>
    </dgm:pt>
    <dgm:pt modelId="{85DB4A83-46DF-4757-AE44-1E42BD802467}">
      <dgm:prSet custT="1"/>
      <dgm:spPr/>
      <dgm:t>
        <a:bodyPr/>
        <a:lstStyle/>
        <a:p>
          <a:pPr>
            <a:lnSpc>
              <a:spcPct val="100000"/>
            </a:lnSpc>
          </a:pPr>
          <a:r>
            <a:rPr lang="en-US" sz="1200" b="1" i="0"/>
            <a:t>Shortness of Breath:</a:t>
          </a:r>
          <a:r>
            <a:rPr lang="en-US" sz="1200" b="0" i="0"/>
            <a:t> Many people experience </a:t>
          </a:r>
          <a:r>
            <a:rPr lang="en-US" sz="1200" b="1" i="0"/>
            <a:t>shortness of breath</a:t>
          </a:r>
          <a:r>
            <a:rPr lang="en-US" sz="1200" b="0" i="0"/>
            <a:t> or have difficulty catching their breath during a heart attack. This can occur along with or without chest pain.</a:t>
          </a:r>
          <a:endParaRPr lang="en-US" sz="1200"/>
        </a:p>
      </dgm:t>
    </dgm:pt>
    <dgm:pt modelId="{F4263F9E-3BE4-4B61-BD63-4281F421836A}" type="parTrans" cxnId="{C4B58D0D-72D3-4A60-8DC1-E5CDEF29F29E}">
      <dgm:prSet/>
      <dgm:spPr/>
      <dgm:t>
        <a:bodyPr/>
        <a:lstStyle/>
        <a:p>
          <a:endParaRPr lang="en-US"/>
        </a:p>
      </dgm:t>
    </dgm:pt>
    <dgm:pt modelId="{250CB1B3-5ABB-4C6A-8D6A-2FF2319EFC1A}" type="sibTrans" cxnId="{C4B58D0D-72D3-4A60-8DC1-E5CDEF29F29E}">
      <dgm:prSet/>
      <dgm:spPr/>
      <dgm:t>
        <a:bodyPr/>
        <a:lstStyle/>
        <a:p>
          <a:endParaRPr lang="en-US"/>
        </a:p>
      </dgm:t>
    </dgm:pt>
    <dgm:pt modelId="{988209C2-E297-494E-81F1-965DEADB1857}">
      <dgm:prSet custT="1"/>
      <dgm:spPr/>
      <dgm:t>
        <a:bodyPr/>
        <a:lstStyle/>
        <a:p>
          <a:pPr>
            <a:lnSpc>
              <a:spcPct val="100000"/>
            </a:lnSpc>
          </a:pPr>
          <a:r>
            <a:rPr lang="en-US" sz="1200" b="1" i="0"/>
            <a:t>Nausea and Sweating:</a:t>
          </a:r>
          <a:r>
            <a:rPr lang="en-US" sz="1200" b="0" i="0"/>
            <a:t> Nausea, </a:t>
          </a:r>
          <a:r>
            <a:rPr lang="en-US" sz="1200" b="1" i="0"/>
            <a:t>vomiting</a:t>
          </a:r>
          <a:r>
            <a:rPr lang="en-US" sz="1200" b="0" i="0"/>
            <a:t>, and </a:t>
          </a:r>
          <a:r>
            <a:rPr lang="en-US" sz="1200" b="1" i="0"/>
            <a:t>sweating</a:t>
          </a:r>
          <a:r>
            <a:rPr lang="en-US" sz="1200" b="0" i="0"/>
            <a:t> are common symptoms that some individuals may experience during a heart attack. These symptoms can be accompanied by a sense of </a:t>
          </a:r>
          <a:r>
            <a:rPr lang="en-US" sz="1200" b="1" i="0"/>
            <a:t>dizziness</a:t>
          </a:r>
          <a:r>
            <a:rPr lang="en-US" sz="1200" b="0" i="0"/>
            <a:t> or lightheadedness.</a:t>
          </a:r>
          <a:endParaRPr lang="en-US" sz="1200"/>
        </a:p>
      </dgm:t>
    </dgm:pt>
    <dgm:pt modelId="{FA8C2AAC-9F35-46EE-A3B9-120FB30597E2}" type="parTrans" cxnId="{F0E87E88-9830-448C-BEB1-576081E79D9E}">
      <dgm:prSet/>
      <dgm:spPr/>
      <dgm:t>
        <a:bodyPr/>
        <a:lstStyle/>
        <a:p>
          <a:endParaRPr lang="en-US"/>
        </a:p>
      </dgm:t>
    </dgm:pt>
    <dgm:pt modelId="{446BDB2C-B786-4B53-9457-1BDDBEF91FE8}" type="sibTrans" cxnId="{F0E87E88-9830-448C-BEB1-576081E79D9E}">
      <dgm:prSet/>
      <dgm:spPr/>
      <dgm:t>
        <a:bodyPr/>
        <a:lstStyle/>
        <a:p>
          <a:endParaRPr lang="en-US"/>
        </a:p>
      </dgm:t>
    </dgm:pt>
    <dgm:pt modelId="{D359873B-3C72-4FD9-B378-F794BC66B3A9}">
      <dgm:prSet custT="1"/>
      <dgm:spPr/>
      <dgm:t>
        <a:bodyPr/>
        <a:lstStyle/>
        <a:p>
          <a:pPr>
            <a:lnSpc>
              <a:spcPct val="100000"/>
            </a:lnSpc>
          </a:pPr>
          <a:r>
            <a:rPr lang="en-US" sz="1200" b="1" i="0"/>
            <a:t>Fatigue and Weakness:</a:t>
          </a:r>
          <a:r>
            <a:rPr lang="en-US" sz="1200" b="0" i="0"/>
            <a:t> Unexplained </a:t>
          </a:r>
          <a:r>
            <a:rPr lang="en-US" sz="1200" b="1" i="0"/>
            <a:t>fatigue</a:t>
          </a:r>
          <a:r>
            <a:rPr lang="en-US" sz="1200" b="0" i="0"/>
            <a:t> or </a:t>
          </a:r>
          <a:r>
            <a:rPr lang="en-US" sz="1200" b="1" i="0"/>
            <a:t>weakness</a:t>
          </a:r>
          <a:r>
            <a:rPr lang="en-US" sz="1200" b="0" i="0"/>
            <a:t> can be a symptom of a heart attack, particularly among women or older adults.</a:t>
          </a:r>
          <a:endParaRPr lang="en-US" sz="1200"/>
        </a:p>
      </dgm:t>
    </dgm:pt>
    <dgm:pt modelId="{55BA131A-13D4-450B-9CA5-1C1E3950F8C4}" type="parTrans" cxnId="{F5CBA440-1955-412C-97F1-6BBC8D72DE46}">
      <dgm:prSet/>
      <dgm:spPr/>
      <dgm:t>
        <a:bodyPr/>
        <a:lstStyle/>
        <a:p>
          <a:endParaRPr lang="en-US"/>
        </a:p>
      </dgm:t>
    </dgm:pt>
    <dgm:pt modelId="{48B18768-FC68-4D3E-8A15-00620CEEAC89}" type="sibTrans" cxnId="{F5CBA440-1955-412C-97F1-6BBC8D72DE46}">
      <dgm:prSet/>
      <dgm:spPr/>
      <dgm:t>
        <a:bodyPr/>
        <a:lstStyle/>
        <a:p>
          <a:endParaRPr lang="en-US"/>
        </a:p>
      </dgm:t>
    </dgm:pt>
    <dgm:pt modelId="{B4CEA352-EB6D-4E65-A01C-2BFAE8A264DB}">
      <dgm:prSet custT="1"/>
      <dgm:spPr/>
      <dgm:t>
        <a:bodyPr/>
        <a:lstStyle/>
        <a:p>
          <a:pPr>
            <a:lnSpc>
              <a:spcPct val="100000"/>
            </a:lnSpc>
          </a:pPr>
          <a:r>
            <a:rPr lang="en-US" sz="1200" b="1" i="0"/>
            <a:t>Anxiety and Restlessness:</a:t>
          </a:r>
          <a:r>
            <a:rPr lang="en-US" sz="1200" b="0" i="0"/>
            <a:t> Feelings of </a:t>
          </a:r>
          <a:r>
            <a:rPr lang="en-US" sz="1200" b="1" i="0"/>
            <a:t>anxiety</a:t>
          </a:r>
          <a:r>
            <a:rPr lang="en-US" sz="1200" b="0" i="0"/>
            <a:t> or </a:t>
          </a:r>
          <a:r>
            <a:rPr lang="en-US" sz="1200" b="1" i="0"/>
            <a:t>restlessness</a:t>
          </a:r>
          <a:r>
            <a:rPr lang="en-US" sz="1200" b="0" i="0"/>
            <a:t> can sometimes occur during a heart attack. Individuals may have a sense of impending doom.</a:t>
          </a:r>
          <a:endParaRPr lang="en-US" sz="1200"/>
        </a:p>
      </dgm:t>
    </dgm:pt>
    <dgm:pt modelId="{BB6705E2-6FD6-4CF3-84CA-CF8E7072CF78}" type="parTrans" cxnId="{8A20C0A5-6D58-4D87-91A3-2F966E4DE24E}">
      <dgm:prSet/>
      <dgm:spPr/>
      <dgm:t>
        <a:bodyPr/>
        <a:lstStyle/>
        <a:p>
          <a:endParaRPr lang="en-US"/>
        </a:p>
      </dgm:t>
    </dgm:pt>
    <dgm:pt modelId="{FA4A0BB7-5FD0-4887-B2FC-3655D2B39D32}" type="sibTrans" cxnId="{8A20C0A5-6D58-4D87-91A3-2F966E4DE24E}">
      <dgm:prSet/>
      <dgm:spPr/>
      <dgm:t>
        <a:bodyPr/>
        <a:lstStyle/>
        <a:p>
          <a:endParaRPr lang="en-US"/>
        </a:p>
      </dgm:t>
    </dgm:pt>
    <dgm:pt modelId="{BAA7EE15-D431-478D-8910-970A29E8E66F}">
      <dgm:prSet custT="1"/>
      <dgm:spPr/>
      <dgm:t>
        <a:bodyPr/>
        <a:lstStyle/>
        <a:p>
          <a:pPr>
            <a:lnSpc>
              <a:spcPct val="100000"/>
            </a:lnSpc>
          </a:pPr>
          <a:r>
            <a:rPr lang="en-US" sz="1200" b="1" i="0" dirty="0"/>
            <a:t>Silent Heart Attack:</a:t>
          </a:r>
          <a:r>
            <a:rPr lang="en-US" sz="1200" b="0" i="0" dirty="0"/>
            <a:t> In some cases, a heart attack can be </a:t>
          </a:r>
          <a:r>
            <a:rPr lang="en-US" sz="1200" b="1" i="0" dirty="0"/>
            <a:t>asymptomatic</a:t>
          </a:r>
          <a:r>
            <a:rPr lang="en-US" sz="1200" b="0" i="0" dirty="0"/>
            <a:t> or present with mild symptoms that are easily overlooked. These "silent" heart attacks can occur without noticeable chest pain but still cause damage to the heart.</a:t>
          </a:r>
          <a:endParaRPr lang="en-US" sz="1200" dirty="0"/>
        </a:p>
      </dgm:t>
    </dgm:pt>
    <dgm:pt modelId="{AED28D6C-67CC-4132-8405-BA54DCC599F1}" type="parTrans" cxnId="{7B922B0A-94FA-451E-A2F9-9C31D6549E8C}">
      <dgm:prSet/>
      <dgm:spPr/>
      <dgm:t>
        <a:bodyPr/>
        <a:lstStyle/>
        <a:p>
          <a:endParaRPr lang="en-US"/>
        </a:p>
      </dgm:t>
    </dgm:pt>
    <dgm:pt modelId="{89ABAF11-9353-45E2-B605-AF44F76E24DA}" type="sibTrans" cxnId="{7B922B0A-94FA-451E-A2F9-9C31D6549E8C}">
      <dgm:prSet/>
      <dgm:spPr/>
      <dgm:t>
        <a:bodyPr/>
        <a:lstStyle/>
        <a:p>
          <a:endParaRPr lang="en-US"/>
        </a:p>
      </dgm:t>
    </dgm:pt>
    <dgm:pt modelId="{1DDF466A-EA85-4CFB-A21F-506D7471293D}" type="pres">
      <dgm:prSet presAssocID="{96B03206-3514-4A47-9511-9AADC0504420}" presName="root" presStyleCnt="0">
        <dgm:presLayoutVars>
          <dgm:dir/>
          <dgm:resizeHandles val="exact"/>
        </dgm:presLayoutVars>
      </dgm:prSet>
      <dgm:spPr/>
    </dgm:pt>
    <dgm:pt modelId="{F982469E-AA55-4090-ADD9-BE7A4DBAEE8F}" type="pres">
      <dgm:prSet presAssocID="{44415FFC-C294-490F-980D-FAC570D3C319}" presName="compNode" presStyleCnt="0"/>
      <dgm:spPr/>
    </dgm:pt>
    <dgm:pt modelId="{C832A538-C540-475E-8CB3-BAC7688DBC5A}" type="pres">
      <dgm:prSet presAssocID="{44415FFC-C294-490F-980D-FAC570D3C319}" presName="bgRect" presStyleLbl="bgShp" presStyleIdx="0" presStyleCnt="7"/>
      <dgm:spPr/>
    </dgm:pt>
    <dgm:pt modelId="{0CC3E410-3779-4C6D-B22C-D3FB4C2F40A8}" type="pres">
      <dgm:prSet presAssocID="{44415FFC-C294-490F-980D-FAC570D3C319}"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ungs"/>
        </a:ext>
      </dgm:extLst>
    </dgm:pt>
    <dgm:pt modelId="{A1CD895D-C9B7-446D-BF45-8B49D705E682}" type="pres">
      <dgm:prSet presAssocID="{44415FFC-C294-490F-980D-FAC570D3C319}" presName="spaceRect" presStyleCnt="0"/>
      <dgm:spPr/>
    </dgm:pt>
    <dgm:pt modelId="{0821333A-35A8-4273-AD89-7466C44A9AA6}" type="pres">
      <dgm:prSet presAssocID="{44415FFC-C294-490F-980D-FAC570D3C319}" presName="parTx" presStyleLbl="revTx" presStyleIdx="0" presStyleCnt="7">
        <dgm:presLayoutVars>
          <dgm:chMax val="0"/>
          <dgm:chPref val="0"/>
        </dgm:presLayoutVars>
      </dgm:prSet>
      <dgm:spPr/>
    </dgm:pt>
    <dgm:pt modelId="{178271DA-03CC-45EE-9FCA-2FA2984F695C}" type="pres">
      <dgm:prSet presAssocID="{FCAF6E9C-C8B7-46FD-8609-7A77728697F9}" presName="sibTrans" presStyleCnt="0"/>
      <dgm:spPr/>
    </dgm:pt>
    <dgm:pt modelId="{39838E88-E2E5-4CB8-823B-848676627449}" type="pres">
      <dgm:prSet presAssocID="{946287FD-4BD5-425E-9819-B74166488942}" presName="compNode" presStyleCnt="0"/>
      <dgm:spPr/>
    </dgm:pt>
    <dgm:pt modelId="{21C0B634-18E8-4D50-AD7E-1FE7BBA79EE9}" type="pres">
      <dgm:prSet presAssocID="{946287FD-4BD5-425E-9819-B74166488942}" presName="bgRect" presStyleLbl="bgShp" presStyleIdx="1" presStyleCnt="7"/>
      <dgm:spPr/>
    </dgm:pt>
    <dgm:pt modelId="{6A972899-3063-4E37-A5A7-BBC258C4268D}" type="pres">
      <dgm:prSet presAssocID="{946287FD-4BD5-425E-9819-B74166488942}"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Kidney"/>
        </a:ext>
      </dgm:extLst>
    </dgm:pt>
    <dgm:pt modelId="{271ACFF7-45F7-4F2F-AA6C-D4266C2A2D07}" type="pres">
      <dgm:prSet presAssocID="{946287FD-4BD5-425E-9819-B74166488942}" presName="spaceRect" presStyleCnt="0"/>
      <dgm:spPr/>
    </dgm:pt>
    <dgm:pt modelId="{A818B91C-1378-4C0E-9AC5-1861C0674456}" type="pres">
      <dgm:prSet presAssocID="{946287FD-4BD5-425E-9819-B74166488942}" presName="parTx" presStyleLbl="revTx" presStyleIdx="1" presStyleCnt="7">
        <dgm:presLayoutVars>
          <dgm:chMax val="0"/>
          <dgm:chPref val="0"/>
        </dgm:presLayoutVars>
      </dgm:prSet>
      <dgm:spPr/>
    </dgm:pt>
    <dgm:pt modelId="{4CC0B7E2-D11C-4272-96EC-AECEDF4F40CA}" type="pres">
      <dgm:prSet presAssocID="{A7F6F69F-CF97-45E7-B250-6FA7F3EF07AA}" presName="sibTrans" presStyleCnt="0"/>
      <dgm:spPr/>
    </dgm:pt>
    <dgm:pt modelId="{BD5595B7-74E7-4AF4-AC93-D2A5EF1416A8}" type="pres">
      <dgm:prSet presAssocID="{85DB4A83-46DF-4757-AE44-1E42BD802467}" presName="compNode" presStyleCnt="0"/>
      <dgm:spPr/>
    </dgm:pt>
    <dgm:pt modelId="{FA3050B9-D3A5-42AA-B0A5-49A4F98E2DDC}" type="pres">
      <dgm:prSet presAssocID="{85DB4A83-46DF-4757-AE44-1E42BD802467}" presName="bgRect" presStyleLbl="bgShp" presStyleIdx="2" presStyleCnt="7"/>
      <dgm:spPr/>
    </dgm:pt>
    <dgm:pt modelId="{EF75A9CE-841F-4470-98C2-9DB846FEFB19}" type="pres">
      <dgm:prSet presAssocID="{85DB4A83-46DF-4757-AE44-1E42BD802467}"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rt Organ"/>
        </a:ext>
      </dgm:extLst>
    </dgm:pt>
    <dgm:pt modelId="{69403C40-4984-4557-9E38-2C045E4CD1D0}" type="pres">
      <dgm:prSet presAssocID="{85DB4A83-46DF-4757-AE44-1E42BD802467}" presName="spaceRect" presStyleCnt="0"/>
      <dgm:spPr/>
    </dgm:pt>
    <dgm:pt modelId="{F5A5587F-27D7-4023-BA1E-7FFAB7EC8D93}" type="pres">
      <dgm:prSet presAssocID="{85DB4A83-46DF-4757-AE44-1E42BD802467}" presName="parTx" presStyleLbl="revTx" presStyleIdx="2" presStyleCnt="7">
        <dgm:presLayoutVars>
          <dgm:chMax val="0"/>
          <dgm:chPref val="0"/>
        </dgm:presLayoutVars>
      </dgm:prSet>
      <dgm:spPr/>
    </dgm:pt>
    <dgm:pt modelId="{4CA85AF5-E9DC-434B-BB3E-3625C0F4EA37}" type="pres">
      <dgm:prSet presAssocID="{250CB1B3-5ABB-4C6A-8D6A-2FF2319EFC1A}" presName="sibTrans" presStyleCnt="0"/>
      <dgm:spPr/>
    </dgm:pt>
    <dgm:pt modelId="{7337D2ED-FBEB-4438-9868-E1CA55B1A20A}" type="pres">
      <dgm:prSet presAssocID="{988209C2-E297-494E-81F1-965DEADB1857}" presName="compNode" presStyleCnt="0"/>
      <dgm:spPr/>
    </dgm:pt>
    <dgm:pt modelId="{E4730D72-CEF4-4B74-81CB-E00452EBBCB9}" type="pres">
      <dgm:prSet presAssocID="{988209C2-E297-494E-81F1-965DEADB1857}" presName="bgRect" presStyleLbl="bgShp" presStyleIdx="3" presStyleCnt="7" custLinFactNeighborY="2132"/>
      <dgm:spPr/>
    </dgm:pt>
    <dgm:pt modelId="{8F7EE593-CB5D-4AE2-9C53-75594C47D904}" type="pres">
      <dgm:prSet presAssocID="{988209C2-E297-494E-81F1-965DEADB1857}"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omach"/>
        </a:ext>
      </dgm:extLst>
    </dgm:pt>
    <dgm:pt modelId="{022021A4-609E-4FD7-8EDB-F967FC90FD30}" type="pres">
      <dgm:prSet presAssocID="{988209C2-E297-494E-81F1-965DEADB1857}" presName="spaceRect" presStyleCnt="0"/>
      <dgm:spPr/>
    </dgm:pt>
    <dgm:pt modelId="{068A0255-D7B5-43AA-94AB-081476B5FFE6}" type="pres">
      <dgm:prSet presAssocID="{988209C2-E297-494E-81F1-965DEADB1857}" presName="parTx" presStyleLbl="revTx" presStyleIdx="3" presStyleCnt="7">
        <dgm:presLayoutVars>
          <dgm:chMax val="0"/>
          <dgm:chPref val="0"/>
        </dgm:presLayoutVars>
      </dgm:prSet>
      <dgm:spPr/>
    </dgm:pt>
    <dgm:pt modelId="{D7798DC6-78A0-4D4F-B00C-AE7AF807723E}" type="pres">
      <dgm:prSet presAssocID="{446BDB2C-B786-4B53-9457-1BDDBEF91FE8}" presName="sibTrans" presStyleCnt="0"/>
      <dgm:spPr/>
    </dgm:pt>
    <dgm:pt modelId="{9416BE47-7950-4CEC-BA69-96257DDC9367}" type="pres">
      <dgm:prSet presAssocID="{D359873B-3C72-4FD9-B378-F794BC66B3A9}" presName="compNode" presStyleCnt="0"/>
      <dgm:spPr/>
    </dgm:pt>
    <dgm:pt modelId="{1E7F44FD-FB73-4CA2-9840-F05C9C58FF57}" type="pres">
      <dgm:prSet presAssocID="{D359873B-3C72-4FD9-B378-F794BC66B3A9}" presName="bgRect" presStyleLbl="bgShp" presStyleIdx="4" presStyleCnt="7"/>
      <dgm:spPr/>
    </dgm:pt>
    <dgm:pt modelId="{0B1A7CFA-C2E6-453B-8292-9E760780FDC7}" type="pres">
      <dgm:prSet presAssocID="{D359873B-3C72-4FD9-B378-F794BC66B3A9}"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Stethoscope"/>
        </a:ext>
      </dgm:extLst>
    </dgm:pt>
    <dgm:pt modelId="{933F1375-1A7A-402E-A62B-01FE880560B4}" type="pres">
      <dgm:prSet presAssocID="{D359873B-3C72-4FD9-B378-F794BC66B3A9}" presName="spaceRect" presStyleCnt="0"/>
      <dgm:spPr/>
    </dgm:pt>
    <dgm:pt modelId="{B071876D-4B2F-4203-9CC4-CF044464FFA8}" type="pres">
      <dgm:prSet presAssocID="{D359873B-3C72-4FD9-B378-F794BC66B3A9}" presName="parTx" presStyleLbl="revTx" presStyleIdx="4" presStyleCnt="7">
        <dgm:presLayoutVars>
          <dgm:chMax val="0"/>
          <dgm:chPref val="0"/>
        </dgm:presLayoutVars>
      </dgm:prSet>
      <dgm:spPr/>
    </dgm:pt>
    <dgm:pt modelId="{6D5468F6-500C-4C9C-9AFE-12241C47F582}" type="pres">
      <dgm:prSet presAssocID="{48B18768-FC68-4D3E-8A15-00620CEEAC89}" presName="sibTrans" presStyleCnt="0"/>
      <dgm:spPr/>
    </dgm:pt>
    <dgm:pt modelId="{D1755A96-E3B0-4564-B407-217DDC03B87F}" type="pres">
      <dgm:prSet presAssocID="{B4CEA352-EB6D-4E65-A01C-2BFAE8A264DB}" presName="compNode" presStyleCnt="0"/>
      <dgm:spPr/>
    </dgm:pt>
    <dgm:pt modelId="{86687DCB-C3AC-47E8-8A21-77DEFE654766}" type="pres">
      <dgm:prSet presAssocID="{B4CEA352-EB6D-4E65-A01C-2BFAE8A264DB}" presName="bgRect" presStyleLbl="bgShp" presStyleIdx="5" presStyleCnt="7"/>
      <dgm:spPr/>
    </dgm:pt>
    <dgm:pt modelId="{D8FDA530-04C3-45F6-855D-6AD13C11ACF6}" type="pres">
      <dgm:prSet presAssocID="{B4CEA352-EB6D-4E65-A01C-2BFAE8A264DB}"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Sleep"/>
        </a:ext>
      </dgm:extLst>
    </dgm:pt>
    <dgm:pt modelId="{E0D83450-AA71-405E-BDBB-58AE1F97F7DB}" type="pres">
      <dgm:prSet presAssocID="{B4CEA352-EB6D-4E65-A01C-2BFAE8A264DB}" presName="spaceRect" presStyleCnt="0"/>
      <dgm:spPr/>
    </dgm:pt>
    <dgm:pt modelId="{1C41A040-B925-43BC-9C21-1C4100C6A4FD}" type="pres">
      <dgm:prSet presAssocID="{B4CEA352-EB6D-4E65-A01C-2BFAE8A264DB}" presName="parTx" presStyleLbl="revTx" presStyleIdx="5" presStyleCnt="7">
        <dgm:presLayoutVars>
          <dgm:chMax val="0"/>
          <dgm:chPref val="0"/>
        </dgm:presLayoutVars>
      </dgm:prSet>
      <dgm:spPr/>
    </dgm:pt>
    <dgm:pt modelId="{49E78A7F-3E94-48DD-AD6F-E820F57041BD}" type="pres">
      <dgm:prSet presAssocID="{FA4A0BB7-5FD0-4887-B2FC-3655D2B39D32}" presName="sibTrans" presStyleCnt="0"/>
      <dgm:spPr/>
    </dgm:pt>
    <dgm:pt modelId="{C069F4E2-3DA9-48C3-A5EF-0213AD5D91DB}" type="pres">
      <dgm:prSet presAssocID="{BAA7EE15-D431-478D-8910-970A29E8E66F}" presName="compNode" presStyleCnt="0"/>
      <dgm:spPr/>
    </dgm:pt>
    <dgm:pt modelId="{5B902363-8ED2-4947-9284-D68F7BC34575}" type="pres">
      <dgm:prSet presAssocID="{BAA7EE15-D431-478D-8910-970A29E8E66F}" presName="bgRect" presStyleLbl="bgShp" presStyleIdx="6" presStyleCnt="7"/>
      <dgm:spPr/>
    </dgm:pt>
    <dgm:pt modelId="{6A1DE235-1DFC-429D-BF03-1602795BF250}" type="pres">
      <dgm:prSet presAssocID="{BAA7EE15-D431-478D-8910-970A29E8E66F}"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Heart with Pulse"/>
        </a:ext>
      </dgm:extLst>
    </dgm:pt>
    <dgm:pt modelId="{A40985CC-9C8C-428E-9CF3-C9407E7800C6}" type="pres">
      <dgm:prSet presAssocID="{BAA7EE15-D431-478D-8910-970A29E8E66F}" presName="spaceRect" presStyleCnt="0"/>
      <dgm:spPr/>
    </dgm:pt>
    <dgm:pt modelId="{C55EB0D3-FC30-4AD8-AA8E-01A57E67C1C5}" type="pres">
      <dgm:prSet presAssocID="{BAA7EE15-D431-478D-8910-970A29E8E66F}" presName="parTx" presStyleLbl="revTx" presStyleIdx="6" presStyleCnt="7">
        <dgm:presLayoutVars>
          <dgm:chMax val="0"/>
          <dgm:chPref val="0"/>
        </dgm:presLayoutVars>
      </dgm:prSet>
      <dgm:spPr/>
    </dgm:pt>
  </dgm:ptLst>
  <dgm:cxnLst>
    <dgm:cxn modelId="{7B922B0A-94FA-451E-A2F9-9C31D6549E8C}" srcId="{96B03206-3514-4A47-9511-9AADC0504420}" destId="{BAA7EE15-D431-478D-8910-970A29E8E66F}" srcOrd="6" destOrd="0" parTransId="{AED28D6C-67CC-4132-8405-BA54DCC599F1}" sibTransId="{89ABAF11-9353-45E2-B605-AF44F76E24DA}"/>
    <dgm:cxn modelId="{C4B58D0D-72D3-4A60-8DC1-E5CDEF29F29E}" srcId="{96B03206-3514-4A47-9511-9AADC0504420}" destId="{85DB4A83-46DF-4757-AE44-1E42BD802467}" srcOrd="2" destOrd="0" parTransId="{F4263F9E-3BE4-4B61-BD63-4281F421836A}" sibTransId="{250CB1B3-5ABB-4C6A-8D6A-2FF2319EFC1A}"/>
    <dgm:cxn modelId="{986B601A-FAAE-4611-8FE0-1D1ECA2DA5CF}" srcId="{96B03206-3514-4A47-9511-9AADC0504420}" destId="{946287FD-4BD5-425E-9819-B74166488942}" srcOrd="1" destOrd="0" parTransId="{DCAF40FF-5A3F-4FC4-B0EC-D54D16648E24}" sibTransId="{A7F6F69F-CF97-45E7-B250-6FA7F3EF07AA}"/>
    <dgm:cxn modelId="{98DFF633-8409-4A37-B515-69D07FB2F3FE}" srcId="{96B03206-3514-4A47-9511-9AADC0504420}" destId="{44415FFC-C294-490F-980D-FAC570D3C319}" srcOrd="0" destOrd="0" parTransId="{EE6D6DF7-2C84-43CA-AB9C-8F9035250569}" sibTransId="{FCAF6E9C-C8B7-46FD-8609-7A77728697F9}"/>
    <dgm:cxn modelId="{F5CBA440-1955-412C-97F1-6BBC8D72DE46}" srcId="{96B03206-3514-4A47-9511-9AADC0504420}" destId="{D359873B-3C72-4FD9-B378-F794BC66B3A9}" srcOrd="4" destOrd="0" parTransId="{55BA131A-13D4-450B-9CA5-1C1E3950F8C4}" sibTransId="{48B18768-FC68-4D3E-8A15-00620CEEAC89}"/>
    <dgm:cxn modelId="{022EFC42-8B3A-41DF-9A79-B4F9BC21990F}" type="presOf" srcId="{D359873B-3C72-4FD9-B378-F794BC66B3A9}" destId="{B071876D-4B2F-4203-9CC4-CF044464FFA8}" srcOrd="0" destOrd="0" presId="urn:microsoft.com/office/officeart/2018/2/layout/IconVerticalSolidList"/>
    <dgm:cxn modelId="{899BDB6E-27F9-408E-B402-29DBD86618A5}" type="presOf" srcId="{44415FFC-C294-490F-980D-FAC570D3C319}" destId="{0821333A-35A8-4273-AD89-7466C44A9AA6}" srcOrd="0" destOrd="0" presId="urn:microsoft.com/office/officeart/2018/2/layout/IconVerticalSolidList"/>
    <dgm:cxn modelId="{DE249079-288D-444D-B43B-599D41CDCF22}" type="presOf" srcId="{BAA7EE15-D431-478D-8910-970A29E8E66F}" destId="{C55EB0D3-FC30-4AD8-AA8E-01A57E67C1C5}" srcOrd="0" destOrd="0" presId="urn:microsoft.com/office/officeart/2018/2/layout/IconVerticalSolidList"/>
    <dgm:cxn modelId="{09EAD182-723B-43E9-B01C-C0F682113D1A}" type="presOf" srcId="{988209C2-E297-494E-81F1-965DEADB1857}" destId="{068A0255-D7B5-43AA-94AB-081476B5FFE6}" srcOrd="0" destOrd="0" presId="urn:microsoft.com/office/officeart/2018/2/layout/IconVerticalSolidList"/>
    <dgm:cxn modelId="{F0E87E88-9830-448C-BEB1-576081E79D9E}" srcId="{96B03206-3514-4A47-9511-9AADC0504420}" destId="{988209C2-E297-494E-81F1-965DEADB1857}" srcOrd="3" destOrd="0" parTransId="{FA8C2AAC-9F35-46EE-A3B9-120FB30597E2}" sibTransId="{446BDB2C-B786-4B53-9457-1BDDBEF91FE8}"/>
    <dgm:cxn modelId="{D9F3829D-6DAC-44E9-B35C-068AA499972D}" type="presOf" srcId="{96B03206-3514-4A47-9511-9AADC0504420}" destId="{1DDF466A-EA85-4CFB-A21F-506D7471293D}" srcOrd="0" destOrd="0" presId="urn:microsoft.com/office/officeart/2018/2/layout/IconVerticalSolidList"/>
    <dgm:cxn modelId="{8A20C0A5-6D58-4D87-91A3-2F966E4DE24E}" srcId="{96B03206-3514-4A47-9511-9AADC0504420}" destId="{B4CEA352-EB6D-4E65-A01C-2BFAE8A264DB}" srcOrd="5" destOrd="0" parTransId="{BB6705E2-6FD6-4CF3-84CA-CF8E7072CF78}" sibTransId="{FA4A0BB7-5FD0-4887-B2FC-3655D2B39D32}"/>
    <dgm:cxn modelId="{5A621AA8-F24C-44A8-B6D2-0285CC16D53B}" type="presOf" srcId="{85DB4A83-46DF-4757-AE44-1E42BD802467}" destId="{F5A5587F-27D7-4023-BA1E-7FFAB7EC8D93}" srcOrd="0" destOrd="0" presId="urn:microsoft.com/office/officeart/2018/2/layout/IconVerticalSolidList"/>
    <dgm:cxn modelId="{F9C78BD1-39B4-46DD-9DA8-B2B71C8A690A}" type="presOf" srcId="{B4CEA352-EB6D-4E65-A01C-2BFAE8A264DB}" destId="{1C41A040-B925-43BC-9C21-1C4100C6A4FD}" srcOrd="0" destOrd="0" presId="urn:microsoft.com/office/officeart/2018/2/layout/IconVerticalSolidList"/>
    <dgm:cxn modelId="{3B10A0FB-8621-4B61-9B17-8822D6AEF385}" type="presOf" srcId="{946287FD-4BD5-425E-9819-B74166488942}" destId="{A818B91C-1378-4C0E-9AC5-1861C0674456}" srcOrd="0" destOrd="0" presId="urn:microsoft.com/office/officeart/2018/2/layout/IconVerticalSolidList"/>
    <dgm:cxn modelId="{F92C20D5-09CF-4EEB-AA7D-F012C16376D0}" type="presParOf" srcId="{1DDF466A-EA85-4CFB-A21F-506D7471293D}" destId="{F982469E-AA55-4090-ADD9-BE7A4DBAEE8F}" srcOrd="0" destOrd="0" presId="urn:microsoft.com/office/officeart/2018/2/layout/IconVerticalSolidList"/>
    <dgm:cxn modelId="{F58078DC-C3FD-4574-A984-CF693588D765}" type="presParOf" srcId="{F982469E-AA55-4090-ADD9-BE7A4DBAEE8F}" destId="{C832A538-C540-475E-8CB3-BAC7688DBC5A}" srcOrd="0" destOrd="0" presId="urn:microsoft.com/office/officeart/2018/2/layout/IconVerticalSolidList"/>
    <dgm:cxn modelId="{7997D565-E4E4-4B23-9264-C3BC43EB0BCC}" type="presParOf" srcId="{F982469E-AA55-4090-ADD9-BE7A4DBAEE8F}" destId="{0CC3E410-3779-4C6D-B22C-D3FB4C2F40A8}" srcOrd="1" destOrd="0" presId="urn:microsoft.com/office/officeart/2018/2/layout/IconVerticalSolidList"/>
    <dgm:cxn modelId="{3A4F23EB-365C-44E0-ABCA-2BF3BBAB9AA7}" type="presParOf" srcId="{F982469E-AA55-4090-ADD9-BE7A4DBAEE8F}" destId="{A1CD895D-C9B7-446D-BF45-8B49D705E682}" srcOrd="2" destOrd="0" presId="urn:microsoft.com/office/officeart/2018/2/layout/IconVerticalSolidList"/>
    <dgm:cxn modelId="{503AE2B2-2F1C-49BA-88A2-D9BE33E1F8C2}" type="presParOf" srcId="{F982469E-AA55-4090-ADD9-BE7A4DBAEE8F}" destId="{0821333A-35A8-4273-AD89-7466C44A9AA6}" srcOrd="3" destOrd="0" presId="urn:microsoft.com/office/officeart/2018/2/layout/IconVerticalSolidList"/>
    <dgm:cxn modelId="{084D66BC-A38E-4C3A-A00A-571A83941A5A}" type="presParOf" srcId="{1DDF466A-EA85-4CFB-A21F-506D7471293D}" destId="{178271DA-03CC-45EE-9FCA-2FA2984F695C}" srcOrd="1" destOrd="0" presId="urn:microsoft.com/office/officeart/2018/2/layout/IconVerticalSolidList"/>
    <dgm:cxn modelId="{0023845A-BFD3-4E1C-9CB9-A1099DF2AEC3}" type="presParOf" srcId="{1DDF466A-EA85-4CFB-A21F-506D7471293D}" destId="{39838E88-E2E5-4CB8-823B-848676627449}" srcOrd="2" destOrd="0" presId="urn:microsoft.com/office/officeart/2018/2/layout/IconVerticalSolidList"/>
    <dgm:cxn modelId="{C19EAE18-FEC6-4C69-9939-99517DE1408E}" type="presParOf" srcId="{39838E88-E2E5-4CB8-823B-848676627449}" destId="{21C0B634-18E8-4D50-AD7E-1FE7BBA79EE9}" srcOrd="0" destOrd="0" presId="urn:microsoft.com/office/officeart/2018/2/layout/IconVerticalSolidList"/>
    <dgm:cxn modelId="{0F7B92CB-1E0F-4E5B-A93A-42CEC9BF415C}" type="presParOf" srcId="{39838E88-E2E5-4CB8-823B-848676627449}" destId="{6A972899-3063-4E37-A5A7-BBC258C4268D}" srcOrd="1" destOrd="0" presId="urn:microsoft.com/office/officeart/2018/2/layout/IconVerticalSolidList"/>
    <dgm:cxn modelId="{0B436E18-E609-4D7D-A979-72A8F6309ADE}" type="presParOf" srcId="{39838E88-E2E5-4CB8-823B-848676627449}" destId="{271ACFF7-45F7-4F2F-AA6C-D4266C2A2D07}" srcOrd="2" destOrd="0" presId="urn:microsoft.com/office/officeart/2018/2/layout/IconVerticalSolidList"/>
    <dgm:cxn modelId="{4F002E7C-DF9A-4B69-A769-E615794A364B}" type="presParOf" srcId="{39838E88-E2E5-4CB8-823B-848676627449}" destId="{A818B91C-1378-4C0E-9AC5-1861C0674456}" srcOrd="3" destOrd="0" presId="urn:microsoft.com/office/officeart/2018/2/layout/IconVerticalSolidList"/>
    <dgm:cxn modelId="{D357FC9B-EDF1-442E-A3B9-4385752DDDF8}" type="presParOf" srcId="{1DDF466A-EA85-4CFB-A21F-506D7471293D}" destId="{4CC0B7E2-D11C-4272-96EC-AECEDF4F40CA}" srcOrd="3" destOrd="0" presId="urn:microsoft.com/office/officeart/2018/2/layout/IconVerticalSolidList"/>
    <dgm:cxn modelId="{34E8E6E5-5213-4018-A358-CB8B73B42A31}" type="presParOf" srcId="{1DDF466A-EA85-4CFB-A21F-506D7471293D}" destId="{BD5595B7-74E7-4AF4-AC93-D2A5EF1416A8}" srcOrd="4" destOrd="0" presId="urn:microsoft.com/office/officeart/2018/2/layout/IconVerticalSolidList"/>
    <dgm:cxn modelId="{C93C14CA-3503-4457-8AB1-441DAC52994E}" type="presParOf" srcId="{BD5595B7-74E7-4AF4-AC93-D2A5EF1416A8}" destId="{FA3050B9-D3A5-42AA-B0A5-49A4F98E2DDC}" srcOrd="0" destOrd="0" presId="urn:microsoft.com/office/officeart/2018/2/layout/IconVerticalSolidList"/>
    <dgm:cxn modelId="{6C54197C-136D-418B-905B-EB241613A5BA}" type="presParOf" srcId="{BD5595B7-74E7-4AF4-AC93-D2A5EF1416A8}" destId="{EF75A9CE-841F-4470-98C2-9DB846FEFB19}" srcOrd="1" destOrd="0" presId="urn:microsoft.com/office/officeart/2018/2/layout/IconVerticalSolidList"/>
    <dgm:cxn modelId="{AF666BE6-4203-41D3-B00C-80B807C3BC3C}" type="presParOf" srcId="{BD5595B7-74E7-4AF4-AC93-D2A5EF1416A8}" destId="{69403C40-4984-4557-9E38-2C045E4CD1D0}" srcOrd="2" destOrd="0" presId="urn:microsoft.com/office/officeart/2018/2/layout/IconVerticalSolidList"/>
    <dgm:cxn modelId="{D9DBD65F-0036-4D71-93C1-AD198727905A}" type="presParOf" srcId="{BD5595B7-74E7-4AF4-AC93-D2A5EF1416A8}" destId="{F5A5587F-27D7-4023-BA1E-7FFAB7EC8D93}" srcOrd="3" destOrd="0" presId="urn:microsoft.com/office/officeart/2018/2/layout/IconVerticalSolidList"/>
    <dgm:cxn modelId="{4491D3B4-D970-46D6-B22F-CAEB741759C5}" type="presParOf" srcId="{1DDF466A-EA85-4CFB-A21F-506D7471293D}" destId="{4CA85AF5-E9DC-434B-BB3E-3625C0F4EA37}" srcOrd="5" destOrd="0" presId="urn:microsoft.com/office/officeart/2018/2/layout/IconVerticalSolidList"/>
    <dgm:cxn modelId="{BCDD5A07-7E07-4112-B9A3-D7E02B6D5274}" type="presParOf" srcId="{1DDF466A-EA85-4CFB-A21F-506D7471293D}" destId="{7337D2ED-FBEB-4438-9868-E1CA55B1A20A}" srcOrd="6" destOrd="0" presId="urn:microsoft.com/office/officeart/2018/2/layout/IconVerticalSolidList"/>
    <dgm:cxn modelId="{54E20A42-8D83-4C2F-BB37-C74780C42FCE}" type="presParOf" srcId="{7337D2ED-FBEB-4438-9868-E1CA55B1A20A}" destId="{E4730D72-CEF4-4B74-81CB-E00452EBBCB9}" srcOrd="0" destOrd="0" presId="urn:microsoft.com/office/officeart/2018/2/layout/IconVerticalSolidList"/>
    <dgm:cxn modelId="{1C3D816F-F5B2-4B21-94C7-3E52DE1C991C}" type="presParOf" srcId="{7337D2ED-FBEB-4438-9868-E1CA55B1A20A}" destId="{8F7EE593-CB5D-4AE2-9C53-75594C47D904}" srcOrd="1" destOrd="0" presId="urn:microsoft.com/office/officeart/2018/2/layout/IconVerticalSolidList"/>
    <dgm:cxn modelId="{80EBFA59-0768-41A6-AC47-BB5090078C7E}" type="presParOf" srcId="{7337D2ED-FBEB-4438-9868-E1CA55B1A20A}" destId="{022021A4-609E-4FD7-8EDB-F967FC90FD30}" srcOrd="2" destOrd="0" presId="urn:microsoft.com/office/officeart/2018/2/layout/IconVerticalSolidList"/>
    <dgm:cxn modelId="{FA7F919F-FA1D-416C-92B0-093ED97BF488}" type="presParOf" srcId="{7337D2ED-FBEB-4438-9868-E1CA55B1A20A}" destId="{068A0255-D7B5-43AA-94AB-081476B5FFE6}" srcOrd="3" destOrd="0" presId="urn:microsoft.com/office/officeart/2018/2/layout/IconVerticalSolidList"/>
    <dgm:cxn modelId="{499BC8C3-CC73-4910-9D7C-DF9DAA035B96}" type="presParOf" srcId="{1DDF466A-EA85-4CFB-A21F-506D7471293D}" destId="{D7798DC6-78A0-4D4F-B00C-AE7AF807723E}" srcOrd="7" destOrd="0" presId="urn:microsoft.com/office/officeart/2018/2/layout/IconVerticalSolidList"/>
    <dgm:cxn modelId="{81276F4F-08F1-41F9-90CE-1B5874F846FC}" type="presParOf" srcId="{1DDF466A-EA85-4CFB-A21F-506D7471293D}" destId="{9416BE47-7950-4CEC-BA69-96257DDC9367}" srcOrd="8" destOrd="0" presId="urn:microsoft.com/office/officeart/2018/2/layout/IconVerticalSolidList"/>
    <dgm:cxn modelId="{5E12CE89-20B5-4B1B-8175-C3084F524BDC}" type="presParOf" srcId="{9416BE47-7950-4CEC-BA69-96257DDC9367}" destId="{1E7F44FD-FB73-4CA2-9840-F05C9C58FF57}" srcOrd="0" destOrd="0" presId="urn:microsoft.com/office/officeart/2018/2/layout/IconVerticalSolidList"/>
    <dgm:cxn modelId="{21CD12A7-E386-4E8A-9479-FF67DB1FD3A2}" type="presParOf" srcId="{9416BE47-7950-4CEC-BA69-96257DDC9367}" destId="{0B1A7CFA-C2E6-453B-8292-9E760780FDC7}" srcOrd="1" destOrd="0" presId="urn:microsoft.com/office/officeart/2018/2/layout/IconVerticalSolidList"/>
    <dgm:cxn modelId="{8D683A7D-3990-48CB-AC3C-AB1E8BA7B166}" type="presParOf" srcId="{9416BE47-7950-4CEC-BA69-96257DDC9367}" destId="{933F1375-1A7A-402E-A62B-01FE880560B4}" srcOrd="2" destOrd="0" presId="urn:microsoft.com/office/officeart/2018/2/layout/IconVerticalSolidList"/>
    <dgm:cxn modelId="{5B669B99-EE7C-4D75-BC95-761EDFDC7A6F}" type="presParOf" srcId="{9416BE47-7950-4CEC-BA69-96257DDC9367}" destId="{B071876D-4B2F-4203-9CC4-CF044464FFA8}" srcOrd="3" destOrd="0" presId="urn:microsoft.com/office/officeart/2018/2/layout/IconVerticalSolidList"/>
    <dgm:cxn modelId="{8E222742-BC4F-4C8E-972D-3DFFC388555A}" type="presParOf" srcId="{1DDF466A-EA85-4CFB-A21F-506D7471293D}" destId="{6D5468F6-500C-4C9C-9AFE-12241C47F582}" srcOrd="9" destOrd="0" presId="urn:microsoft.com/office/officeart/2018/2/layout/IconVerticalSolidList"/>
    <dgm:cxn modelId="{A3C6BF86-0A8B-459B-8F19-5EB40BDD850A}" type="presParOf" srcId="{1DDF466A-EA85-4CFB-A21F-506D7471293D}" destId="{D1755A96-E3B0-4564-B407-217DDC03B87F}" srcOrd="10" destOrd="0" presId="urn:microsoft.com/office/officeart/2018/2/layout/IconVerticalSolidList"/>
    <dgm:cxn modelId="{A7A4FD83-7E56-4A69-A933-ECD9B2E825BA}" type="presParOf" srcId="{D1755A96-E3B0-4564-B407-217DDC03B87F}" destId="{86687DCB-C3AC-47E8-8A21-77DEFE654766}" srcOrd="0" destOrd="0" presId="urn:microsoft.com/office/officeart/2018/2/layout/IconVerticalSolidList"/>
    <dgm:cxn modelId="{C8B43146-F7FB-4B8E-ABC1-115B97F83652}" type="presParOf" srcId="{D1755A96-E3B0-4564-B407-217DDC03B87F}" destId="{D8FDA530-04C3-45F6-855D-6AD13C11ACF6}" srcOrd="1" destOrd="0" presId="urn:microsoft.com/office/officeart/2018/2/layout/IconVerticalSolidList"/>
    <dgm:cxn modelId="{95FB1AFA-2B57-4B89-8D01-E0A2E01DEC07}" type="presParOf" srcId="{D1755A96-E3B0-4564-B407-217DDC03B87F}" destId="{E0D83450-AA71-405E-BDBB-58AE1F97F7DB}" srcOrd="2" destOrd="0" presId="urn:microsoft.com/office/officeart/2018/2/layout/IconVerticalSolidList"/>
    <dgm:cxn modelId="{D80D9CFF-10B6-467E-9D8A-A91133FCCC3A}" type="presParOf" srcId="{D1755A96-E3B0-4564-B407-217DDC03B87F}" destId="{1C41A040-B925-43BC-9C21-1C4100C6A4FD}" srcOrd="3" destOrd="0" presId="urn:microsoft.com/office/officeart/2018/2/layout/IconVerticalSolidList"/>
    <dgm:cxn modelId="{9BD31DE6-17B5-4F82-BF64-540E008F45A0}" type="presParOf" srcId="{1DDF466A-EA85-4CFB-A21F-506D7471293D}" destId="{49E78A7F-3E94-48DD-AD6F-E820F57041BD}" srcOrd="11" destOrd="0" presId="urn:microsoft.com/office/officeart/2018/2/layout/IconVerticalSolidList"/>
    <dgm:cxn modelId="{64B58326-38FE-4ADD-9401-8A48B5236CA0}" type="presParOf" srcId="{1DDF466A-EA85-4CFB-A21F-506D7471293D}" destId="{C069F4E2-3DA9-48C3-A5EF-0213AD5D91DB}" srcOrd="12" destOrd="0" presId="urn:microsoft.com/office/officeart/2018/2/layout/IconVerticalSolidList"/>
    <dgm:cxn modelId="{49E8D2DF-135E-43CC-ABF1-30D57511E6C2}" type="presParOf" srcId="{C069F4E2-3DA9-48C3-A5EF-0213AD5D91DB}" destId="{5B902363-8ED2-4947-9284-D68F7BC34575}" srcOrd="0" destOrd="0" presId="urn:microsoft.com/office/officeart/2018/2/layout/IconVerticalSolidList"/>
    <dgm:cxn modelId="{2895CEBD-535B-4C65-B476-A37DD99C4442}" type="presParOf" srcId="{C069F4E2-3DA9-48C3-A5EF-0213AD5D91DB}" destId="{6A1DE235-1DFC-429D-BF03-1602795BF250}" srcOrd="1" destOrd="0" presId="urn:microsoft.com/office/officeart/2018/2/layout/IconVerticalSolidList"/>
    <dgm:cxn modelId="{2C5194C3-9B7A-4E5C-B14F-F04AF1A4B6F3}" type="presParOf" srcId="{C069F4E2-3DA9-48C3-A5EF-0213AD5D91DB}" destId="{A40985CC-9C8C-428E-9CF3-C9407E7800C6}" srcOrd="2" destOrd="0" presId="urn:microsoft.com/office/officeart/2018/2/layout/IconVerticalSolidList"/>
    <dgm:cxn modelId="{A692E021-6592-4FC6-9E85-CE438B511844}" type="presParOf" srcId="{C069F4E2-3DA9-48C3-A5EF-0213AD5D91DB}" destId="{C55EB0D3-FC30-4AD8-AA8E-01A57E67C1C5}"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C48AFF-4322-4772-A809-4F09D6336124}">
      <dsp:nvSpPr>
        <dsp:cNvPr id="0" name=""/>
        <dsp:cNvSpPr/>
      </dsp:nvSpPr>
      <dsp:spPr>
        <a:xfrm>
          <a:off x="275668" y="1990148"/>
          <a:ext cx="919910" cy="91991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A7620C-AA27-42A1-BD32-484962635F88}">
      <dsp:nvSpPr>
        <dsp:cNvPr id="0" name=""/>
        <dsp:cNvSpPr/>
      </dsp:nvSpPr>
      <dsp:spPr>
        <a:xfrm>
          <a:off x="468849" y="2183329"/>
          <a:ext cx="533548" cy="5335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D59F9C-60AC-4424-8F7C-41214594DBB7}">
      <dsp:nvSpPr>
        <dsp:cNvPr id="0" name=""/>
        <dsp:cNvSpPr/>
      </dsp:nvSpPr>
      <dsp:spPr>
        <a:xfrm>
          <a:off x="1392703" y="1990148"/>
          <a:ext cx="2168361" cy="919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The major challenge in heart disease is its detection. </a:t>
          </a:r>
        </a:p>
      </dsp:txBody>
      <dsp:txXfrm>
        <a:off x="1392703" y="1990148"/>
        <a:ext cx="2168361" cy="919910"/>
      </dsp:txXfrm>
    </dsp:sp>
    <dsp:sp modelId="{B26CFB06-50C5-475F-AFB5-5193829F1F1D}">
      <dsp:nvSpPr>
        <dsp:cNvPr id="0" name=""/>
        <dsp:cNvSpPr/>
      </dsp:nvSpPr>
      <dsp:spPr>
        <a:xfrm>
          <a:off x="3938884" y="1990148"/>
          <a:ext cx="919910" cy="91991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E225E6-08AF-49CD-9E1C-B084B1FF52C7}">
      <dsp:nvSpPr>
        <dsp:cNvPr id="0" name=""/>
        <dsp:cNvSpPr/>
      </dsp:nvSpPr>
      <dsp:spPr>
        <a:xfrm>
          <a:off x="4132065" y="2183329"/>
          <a:ext cx="533548" cy="5335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B92612-61F4-4902-B392-F3913F705F3A}">
      <dsp:nvSpPr>
        <dsp:cNvPr id="0" name=""/>
        <dsp:cNvSpPr/>
      </dsp:nvSpPr>
      <dsp:spPr>
        <a:xfrm>
          <a:off x="5055919" y="1990148"/>
          <a:ext cx="2168361" cy="919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Early detection of cardiac diseases can decrease the mortality rate and overall complications. </a:t>
          </a:r>
        </a:p>
      </dsp:txBody>
      <dsp:txXfrm>
        <a:off x="5055919" y="1990148"/>
        <a:ext cx="2168361" cy="919910"/>
      </dsp:txXfrm>
    </dsp:sp>
    <dsp:sp modelId="{C02AA42B-92D3-40E4-B415-EC3FDB3ABA8F}">
      <dsp:nvSpPr>
        <dsp:cNvPr id="0" name=""/>
        <dsp:cNvSpPr/>
      </dsp:nvSpPr>
      <dsp:spPr>
        <a:xfrm>
          <a:off x="7602100" y="1990148"/>
          <a:ext cx="919910" cy="91991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202083-694A-42DC-AE22-0C7C29F4D7EF}">
      <dsp:nvSpPr>
        <dsp:cNvPr id="0" name=""/>
        <dsp:cNvSpPr/>
      </dsp:nvSpPr>
      <dsp:spPr>
        <a:xfrm>
          <a:off x="7795282" y="2183329"/>
          <a:ext cx="533548" cy="5335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A9418A-F63A-44D0-9FB4-B61E9D5F57A2}">
      <dsp:nvSpPr>
        <dsp:cNvPr id="0" name=""/>
        <dsp:cNvSpPr/>
      </dsp:nvSpPr>
      <dsp:spPr>
        <a:xfrm>
          <a:off x="8719135" y="1990148"/>
          <a:ext cx="2168361" cy="919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endParaRPr lang="en-US" sz="1600" kern="1200" dirty="0"/>
        </a:p>
        <a:p>
          <a:pPr marL="0" lvl="0" indent="0" algn="l" defTabSz="711200">
            <a:lnSpc>
              <a:spcPct val="100000"/>
            </a:lnSpc>
            <a:spcBef>
              <a:spcPct val="0"/>
            </a:spcBef>
            <a:spcAft>
              <a:spcPct val="35000"/>
            </a:spcAft>
            <a:buNone/>
          </a:pPr>
          <a:endParaRPr lang="en-US" sz="1600" kern="1200" dirty="0"/>
        </a:p>
        <a:p>
          <a:pPr marL="0" lvl="0" indent="0" algn="l" defTabSz="711200">
            <a:lnSpc>
              <a:spcPct val="100000"/>
            </a:lnSpc>
            <a:spcBef>
              <a:spcPct val="0"/>
            </a:spcBef>
            <a:spcAft>
              <a:spcPct val="35000"/>
            </a:spcAft>
            <a:buNone/>
          </a:pPr>
          <a:r>
            <a:rPr lang="en-US" sz="1600" kern="1200" dirty="0"/>
            <a:t>Since we have a good amount of data in today’s world, we can use various machine learning algorithms to analyze the data for hidden patterns. </a:t>
          </a:r>
        </a:p>
      </dsp:txBody>
      <dsp:txXfrm>
        <a:off x="8719135" y="1990148"/>
        <a:ext cx="2168361" cy="9199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8D32A3-9E80-5C4C-A270-F7238160D3C5}">
      <dsp:nvSpPr>
        <dsp:cNvPr id="0" name=""/>
        <dsp:cNvSpPr/>
      </dsp:nvSpPr>
      <dsp:spPr>
        <a:xfrm>
          <a:off x="0" y="450"/>
          <a:ext cx="629381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053F6F-1EA8-6746-AEF1-E392C34144A9}">
      <dsp:nvSpPr>
        <dsp:cNvPr id="0" name=""/>
        <dsp:cNvSpPr/>
      </dsp:nvSpPr>
      <dsp:spPr>
        <a:xfrm>
          <a:off x="0" y="450"/>
          <a:ext cx="6293818" cy="5274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b="1" i="0" kern="1200"/>
            <a:t>Definition:</a:t>
          </a:r>
          <a:r>
            <a:rPr lang="en-US" sz="1000" b="0" i="0" kern="1200"/>
            <a:t> A heart attack, or </a:t>
          </a:r>
          <a:r>
            <a:rPr lang="en-US" sz="1000" b="1" i="0" kern="1200"/>
            <a:t>myocardial infarction</a:t>
          </a:r>
          <a:r>
            <a:rPr lang="en-US" sz="1000" b="0" i="0" kern="1200"/>
            <a:t>, occurs when there is a blockage in the blood flow to the </a:t>
          </a:r>
          <a:r>
            <a:rPr lang="en-US" sz="1000" b="1" i="0" kern="1200"/>
            <a:t>heart muscle</a:t>
          </a:r>
          <a:r>
            <a:rPr lang="en-US" sz="1000" b="0" i="0" kern="1200"/>
            <a:t>.</a:t>
          </a:r>
          <a:endParaRPr lang="en-US" sz="1000" kern="1200"/>
        </a:p>
      </dsp:txBody>
      <dsp:txXfrm>
        <a:off x="0" y="450"/>
        <a:ext cx="6293818" cy="527488"/>
      </dsp:txXfrm>
    </dsp:sp>
    <dsp:sp modelId="{62F99037-9FF9-6648-AA3C-3F405134A52D}">
      <dsp:nvSpPr>
        <dsp:cNvPr id="0" name=""/>
        <dsp:cNvSpPr/>
      </dsp:nvSpPr>
      <dsp:spPr>
        <a:xfrm>
          <a:off x="0" y="527939"/>
          <a:ext cx="629381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B148D4-C132-AD4D-962D-13FA3BE80844}">
      <dsp:nvSpPr>
        <dsp:cNvPr id="0" name=""/>
        <dsp:cNvSpPr/>
      </dsp:nvSpPr>
      <dsp:spPr>
        <a:xfrm>
          <a:off x="0" y="527939"/>
          <a:ext cx="6293818" cy="5274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b="1" i="0" kern="1200" dirty="0"/>
            <a:t>Cause:</a:t>
          </a:r>
          <a:r>
            <a:rPr lang="en-US" sz="1000" b="0" i="0" kern="1200" dirty="0"/>
            <a:t> It is typically caused by a </a:t>
          </a:r>
          <a:r>
            <a:rPr lang="en-US" sz="1000" b="1" i="0" kern="1200" dirty="0"/>
            <a:t>blood clot</a:t>
          </a:r>
          <a:r>
            <a:rPr lang="en-US" sz="1000" b="0" i="0" kern="1200" dirty="0"/>
            <a:t> that forms in a </a:t>
          </a:r>
          <a:r>
            <a:rPr lang="en-US" sz="1000" b="1" i="0" kern="1200" dirty="0"/>
            <a:t>coronary artery</a:t>
          </a:r>
          <a:r>
            <a:rPr lang="en-US" sz="1000" b="0" i="0" kern="1200" dirty="0"/>
            <a:t>, which supplies oxygen-rich blood to the heart.</a:t>
          </a:r>
          <a:endParaRPr lang="en-US" sz="1000" kern="1200" dirty="0"/>
        </a:p>
      </dsp:txBody>
      <dsp:txXfrm>
        <a:off x="0" y="527939"/>
        <a:ext cx="6293818" cy="527488"/>
      </dsp:txXfrm>
    </dsp:sp>
    <dsp:sp modelId="{5CBEA979-C019-1C45-ADD7-4AF773268864}">
      <dsp:nvSpPr>
        <dsp:cNvPr id="0" name=""/>
        <dsp:cNvSpPr/>
      </dsp:nvSpPr>
      <dsp:spPr>
        <a:xfrm>
          <a:off x="0" y="1055427"/>
          <a:ext cx="629381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02A491-F9B2-C542-B752-54854486A751}">
      <dsp:nvSpPr>
        <dsp:cNvPr id="0" name=""/>
        <dsp:cNvSpPr/>
      </dsp:nvSpPr>
      <dsp:spPr>
        <a:xfrm>
          <a:off x="0" y="1055427"/>
          <a:ext cx="6293818" cy="5274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b="1" i="0" kern="1200"/>
            <a:t>Symptoms:</a:t>
          </a:r>
          <a:r>
            <a:rPr lang="en-US" sz="1000" b="0" i="0" kern="1200"/>
            <a:t> Common symptoms include </a:t>
          </a:r>
          <a:r>
            <a:rPr lang="en-US" sz="1000" b="1" i="0" kern="1200"/>
            <a:t>chest pain</a:t>
          </a:r>
          <a:r>
            <a:rPr lang="en-US" sz="1000" b="0" i="0" kern="1200"/>
            <a:t> or discomfort (tightness, pressure, squeezing), </a:t>
          </a:r>
          <a:r>
            <a:rPr lang="en-US" sz="1000" b="1" i="0" kern="1200"/>
            <a:t>shortness of breath</a:t>
          </a:r>
          <a:r>
            <a:rPr lang="en-US" sz="1000" b="0" i="0" kern="1200"/>
            <a:t>, pain or discomfort in the </a:t>
          </a:r>
          <a:r>
            <a:rPr lang="en-US" sz="1000" b="1" i="0" kern="1200"/>
            <a:t>arms, back, neck, jaw, or stomach</a:t>
          </a:r>
          <a:r>
            <a:rPr lang="en-US" sz="1000" b="0" i="0" kern="1200"/>
            <a:t>, lightheadedness, nausea, and cold sweats.</a:t>
          </a:r>
          <a:endParaRPr lang="en-US" sz="1000" kern="1200"/>
        </a:p>
      </dsp:txBody>
      <dsp:txXfrm>
        <a:off x="0" y="1055427"/>
        <a:ext cx="6293818" cy="527488"/>
      </dsp:txXfrm>
    </dsp:sp>
    <dsp:sp modelId="{B7ED1A95-CE16-E344-BA3E-1752753A57BF}">
      <dsp:nvSpPr>
        <dsp:cNvPr id="0" name=""/>
        <dsp:cNvSpPr/>
      </dsp:nvSpPr>
      <dsp:spPr>
        <a:xfrm>
          <a:off x="0" y="1582915"/>
          <a:ext cx="629381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CE087F-57FC-C94C-82C3-4B50B7D9B7B0}">
      <dsp:nvSpPr>
        <dsp:cNvPr id="0" name=""/>
        <dsp:cNvSpPr/>
      </dsp:nvSpPr>
      <dsp:spPr>
        <a:xfrm>
          <a:off x="0" y="1582915"/>
          <a:ext cx="6293818" cy="5274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b="1" i="0" kern="1200"/>
            <a:t>Risk Factors:</a:t>
          </a:r>
          <a:r>
            <a:rPr lang="en-US" sz="1000" b="0" i="0" kern="1200"/>
            <a:t> Factors such as </a:t>
          </a:r>
          <a:r>
            <a:rPr lang="en-US" sz="1000" b="1" i="0" kern="1200"/>
            <a:t>age, family history</a:t>
          </a:r>
          <a:r>
            <a:rPr lang="en-US" sz="1000" b="0" i="0" kern="1200"/>
            <a:t>, </a:t>
          </a:r>
          <a:r>
            <a:rPr lang="en-US" sz="1000" b="1" i="0" kern="1200"/>
            <a:t>smoking</a:t>
          </a:r>
          <a:r>
            <a:rPr lang="en-US" sz="1000" b="0" i="0" kern="1200"/>
            <a:t>, </a:t>
          </a:r>
          <a:r>
            <a:rPr lang="en-US" sz="1000" b="1" i="0" kern="1200"/>
            <a:t>high blood pressure</a:t>
          </a:r>
          <a:r>
            <a:rPr lang="en-US" sz="1000" b="0" i="0" kern="1200"/>
            <a:t>, </a:t>
          </a:r>
          <a:r>
            <a:rPr lang="en-US" sz="1000" b="1" i="0" kern="1200"/>
            <a:t>high cholesterol</a:t>
          </a:r>
          <a:r>
            <a:rPr lang="en-US" sz="1000" b="0" i="0" kern="1200"/>
            <a:t>, </a:t>
          </a:r>
          <a:r>
            <a:rPr lang="en-US" sz="1000" b="1" i="0" kern="1200"/>
            <a:t>diabetes</a:t>
          </a:r>
          <a:r>
            <a:rPr lang="en-US" sz="1000" b="0" i="0" kern="1200"/>
            <a:t>, </a:t>
          </a:r>
          <a:r>
            <a:rPr lang="en-US" sz="1000" b="1" i="0" kern="1200"/>
            <a:t>obesity</a:t>
          </a:r>
          <a:r>
            <a:rPr lang="en-US" sz="1000" b="0" i="0" kern="1200"/>
            <a:t>, physical inactivity, and excessive stress increase the risk.</a:t>
          </a:r>
          <a:endParaRPr lang="en-US" sz="1000" kern="1200"/>
        </a:p>
      </dsp:txBody>
      <dsp:txXfrm>
        <a:off x="0" y="1582915"/>
        <a:ext cx="6293818" cy="527488"/>
      </dsp:txXfrm>
    </dsp:sp>
    <dsp:sp modelId="{78212B89-6D24-B749-81ED-FE9567955CEF}">
      <dsp:nvSpPr>
        <dsp:cNvPr id="0" name=""/>
        <dsp:cNvSpPr/>
      </dsp:nvSpPr>
      <dsp:spPr>
        <a:xfrm>
          <a:off x="0" y="2110403"/>
          <a:ext cx="629381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8B7FE9-53A0-0243-99A6-DEB55AB2541F}">
      <dsp:nvSpPr>
        <dsp:cNvPr id="0" name=""/>
        <dsp:cNvSpPr/>
      </dsp:nvSpPr>
      <dsp:spPr>
        <a:xfrm>
          <a:off x="0" y="2110403"/>
          <a:ext cx="6293818" cy="5274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b="1" i="0" kern="1200"/>
            <a:t>Treatment:</a:t>
          </a:r>
          <a:r>
            <a:rPr lang="en-US" sz="1000" b="0" i="0" kern="1200"/>
            <a:t> Prompt treatment aims to restore blood flow and may include </a:t>
          </a:r>
          <a:r>
            <a:rPr lang="en-US" sz="1000" b="1" i="0" kern="1200"/>
            <a:t>medications</a:t>
          </a:r>
          <a:r>
            <a:rPr lang="en-US" sz="1000" b="0" i="0" kern="1200"/>
            <a:t>, </a:t>
          </a:r>
          <a:r>
            <a:rPr lang="en-US" sz="1000" b="1" i="0" kern="1200"/>
            <a:t>oxygen therapy</a:t>
          </a:r>
          <a:r>
            <a:rPr lang="en-US" sz="1000" b="0" i="0" kern="1200"/>
            <a:t>, </a:t>
          </a:r>
          <a:r>
            <a:rPr lang="en-US" sz="1000" b="1" i="0" kern="1200"/>
            <a:t>angioplasty</a:t>
          </a:r>
          <a:r>
            <a:rPr lang="en-US" sz="1000" b="0" i="0" kern="1200"/>
            <a:t>, stenting, or </a:t>
          </a:r>
          <a:r>
            <a:rPr lang="en-US" sz="1000" b="1" i="0" kern="1200"/>
            <a:t>coronary artery bypass surgery</a:t>
          </a:r>
          <a:r>
            <a:rPr lang="en-US" sz="1000" b="0" i="0" kern="1200"/>
            <a:t>.</a:t>
          </a:r>
          <a:endParaRPr lang="en-US" sz="1000" kern="1200"/>
        </a:p>
      </dsp:txBody>
      <dsp:txXfrm>
        <a:off x="0" y="2110403"/>
        <a:ext cx="6293818" cy="527488"/>
      </dsp:txXfrm>
    </dsp:sp>
    <dsp:sp modelId="{D2B04422-1320-E246-B666-86A3B18DEEF6}">
      <dsp:nvSpPr>
        <dsp:cNvPr id="0" name=""/>
        <dsp:cNvSpPr/>
      </dsp:nvSpPr>
      <dsp:spPr>
        <a:xfrm>
          <a:off x="0" y="2637891"/>
          <a:ext cx="629381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C69E27-3559-7145-A0E4-C11BA65D01B9}">
      <dsp:nvSpPr>
        <dsp:cNvPr id="0" name=""/>
        <dsp:cNvSpPr/>
      </dsp:nvSpPr>
      <dsp:spPr>
        <a:xfrm>
          <a:off x="0" y="2637891"/>
          <a:ext cx="6293818" cy="5274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b="1" i="0" kern="1200"/>
            <a:t>Recovery and Rehabilitation:</a:t>
          </a:r>
          <a:r>
            <a:rPr lang="en-US" sz="1000" b="0" i="0" kern="1200"/>
            <a:t> A comprehensive </a:t>
          </a:r>
          <a:r>
            <a:rPr lang="en-US" sz="1000" b="1" i="0" kern="1200"/>
            <a:t>cardiac rehabilitation program</a:t>
          </a:r>
          <a:r>
            <a:rPr lang="en-US" sz="1000" b="0" i="0" kern="1200"/>
            <a:t> is often recommended post-heart attack.</a:t>
          </a:r>
          <a:endParaRPr lang="en-US" sz="1000" kern="1200"/>
        </a:p>
      </dsp:txBody>
      <dsp:txXfrm>
        <a:off x="0" y="2637891"/>
        <a:ext cx="6293818" cy="527488"/>
      </dsp:txXfrm>
    </dsp:sp>
    <dsp:sp modelId="{5647CE7B-7716-634A-B220-6DB7A4AADF33}">
      <dsp:nvSpPr>
        <dsp:cNvPr id="0" name=""/>
        <dsp:cNvSpPr/>
      </dsp:nvSpPr>
      <dsp:spPr>
        <a:xfrm>
          <a:off x="0" y="3165379"/>
          <a:ext cx="629381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EBB881-F38F-6D47-83BD-58027C0C30EB}">
      <dsp:nvSpPr>
        <dsp:cNvPr id="0" name=""/>
        <dsp:cNvSpPr/>
      </dsp:nvSpPr>
      <dsp:spPr>
        <a:xfrm>
          <a:off x="0" y="3165379"/>
          <a:ext cx="6293818" cy="5274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b="1" i="0" kern="1200"/>
            <a:t>Prevention:</a:t>
          </a:r>
          <a:r>
            <a:rPr lang="en-US" sz="1000" b="0" i="0" kern="1200"/>
            <a:t> Maintaining heart health through </a:t>
          </a:r>
          <a:r>
            <a:rPr lang="en-US" sz="1000" b="1" i="0" kern="1200"/>
            <a:t>lifestyle modifications</a:t>
          </a:r>
          <a:r>
            <a:rPr lang="en-US" sz="1000" b="0" i="0" kern="1200"/>
            <a:t>, </a:t>
          </a:r>
          <a:r>
            <a:rPr lang="en-US" sz="1000" b="1" i="0" kern="1200"/>
            <a:t>healthy diet</a:t>
          </a:r>
          <a:r>
            <a:rPr lang="en-US" sz="1000" b="0" i="0" kern="1200"/>
            <a:t>, </a:t>
          </a:r>
          <a:r>
            <a:rPr lang="en-US" sz="1000" b="1" i="0" kern="1200"/>
            <a:t>exercise</a:t>
          </a:r>
          <a:r>
            <a:rPr lang="en-US" sz="1000" b="0" i="0" kern="1200"/>
            <a:t>, avoiding smoking, and managing stress is essential.</a:t>
          </a:r>
          <a:endParaRPr lang="en-US" sz="1000" kern="1200"/>
        </a:p>
      </dsp:txBody>
      <dsp:txXfrm>
        <a:off x="0" y="3165379"/>
        <a:ext cx="6293818" cy="5274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D585BD-9E47-CD42-90C1-06312894F894}">
      <dsp:nvSpPr>
        <dsp:cNvPr id="0" name=""/>
        <dsp:cNvSpPr/>
      </dsp:nvSpPr>
      <dsp:spPr>
        <a:xfrm>
          <a:off x="0" y="41287"/>
          <a:ext cx="6328206" cy="617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i="0" kern="1200"/>
            <a:t>Blockage Formation:</a:t>
          </a:r>
          <a:r>
            <a:rPr lang="en-US" sz="1200" b="0" i="0" kern="1200"/>
            <a:t> A heart attack, or </a:t>
          </a:r>
          <a:r>
            <a:rPr lang="en-US" sz="1200" b="1" i="0" kern="1200"/>
            <a:t>myocardial infarction</a:t>
          </a:r>
          <a:r>
            <a:rPr lang="en-US" sz="1200" b="0" i="0" kern="1200"/>
            <a:t>, occurs when there is a </a:t>
          </a:r>
          <a:r>
            <a:rPr lang="en-US" sz="1200" b="1" i="0" kern="1200"/>
            <a:t>blockage</a:t>
          </a:r>
          <a:r>
            <a:rPr lang="en-US" sz="1200" b="0" i="0" kern="1200"/>
            <a:t> in the </a:t>
          </a:r>
          <a:r>
            <a:rPr lang="en-US" sz="1200" b="1" i="0" kern="1200"/>
            <a:t>blood flow</a:t>
          </a:r>
          <a:r>
            <a:rPr lang="en-US" sz="1200" b="0" i="0" kern="1200"/>
            <a:t> to the </a:t>
          </a:r>
          <a:r>
            <a:rPr lang="en-US" sz="1200" b="1" i="0" kern="1200"/>
            <a:t>heart muscle</a:t>
          </a:r>
          <a:r>
            <a:rPr lang="en-US" sz="1200" b="0" i="0" kern="1200"/>
            <a:t>.</a:t>
          </a:r>
          <a:endParaRPr lang="en-US" sz="1200" kern="1200"/>
        </a:p>
      </dsp:txBody>
      <dsp:txXfrm>
        <a:off x="30157" y="71444"/>
        <a:ext cx="6267892" cy="557446"/>
      </dsp:txXfrm>
    </dsp:sp>
    <dsp:sp modelId="{6C3B2D48-DAB8-0646-A147-08BCA0D24FF6}">
      <dsp:nvSpPr>
        <dsp:cNvPr id="0" name=""/>
        <dsp:cNvSpPr/>
      </dsp:nvSpPr>
      <dsp:spPr>
        <a:xfrm>
          <a:off x="0" y="754087"/>
          <a:ext cx="6328206" cy="617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i="0" kern="1200"/>
            <a:t>Blood Clot Formation:</a:t>
          </a:r>
          <a:r>
            <a:rPr lang="en-US" sz="1200" b="0" i="0" kern="1200"/>
            <a:t> Sometimes, the plaque becomes unstable and ruptures, leading to the formation of a </a:t>
          </a:r>
          <a:r>
            <a:rPr lang="en-US" sz="1200" b="1" i="0" kern="1200"/>
            <a:t>blood clot</a:t>
          </a:r>
          <a:r>
            <a:rPr lang="en-US" sz="1200" b="0" i="0" kern="1200"/>
            <a:t> at the site of the rupture.</a:t>
          </a:r>
          <a:endParaRPr lang="en-US" sz="1200" kern="1200"/>
        </a:p>
      </dsp:txBody>
      <dsp:txXfrm>
        <a:off x="30157" y="784244"/>
        <a:ext cx="6267892" cy="557446"/>
      </dsp:txXfrm>
    </dsp:sp>
    <dsp:sp modelId="{A28B4A3C-5E15-AC47-8B78-88368F8C08C1}">
      <dsp:nvSpPr>
        <dsp:cNvPr id="0" name=""/>
        <dsp:cNvSpPr/>
      </dsp:nvSpPr>
      <dsp:spPr>
        <a:xfrm>
          <a:off x="0" y="1466887"/>
          <a:ext cx="6328206" cy="617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i="0" kern="1200" dirty="0"/>
            <a:t>Complete or Partial Blockage:</a:t>
          </a:r>
          <a:r>
            <a:rPr lang="en-US" sz="1200" b="0" i="0" kern="1200" dirty="0"/>
            <a:t> The blood clot can partially or completely block the coronary artery, obstructing the blood flow to the heart muscle.</a:t>
          </a:r>
          <a:endParaRPr lang="en-US" sz="1200" kern="1200" dirty="0"/>
        </a:p>
      </dsp:txBody>
      <dsp:txXfrm>
        <a:off x="30157" y="1497044"/>
        <a:ext cx="6267892" cy="557446"/>
      </dsp:txXfrm>
    </dsp:sp>
    <dsp:sp modelId="{5EA89A91-168D-454E-9746-46E2E824C3B4}">
      <dsp:nvSpPr>
        <dsp:cNvPr id="0" name=""/>
        <dsp:cNvSpPr/>
      </dsp:nvSpPr>
      <dsp:spPr>
        <a:xfrm>
          <a:off x="0" y="2179688"/>
          <a:ext cx="6328206" cy="617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i="0" kern="1200"/>
            <a:t>Lack of Oxygen:</a:t>
          </a:r>
          <a:r>
            <a:rPr lang="en-US" sz="1200" b="0" i="0" kern="1200"/>
            <a:t> When the blood flow is restricted or blocked, the heart muscle does not receive sufficient </a:t>
          </a:r>
          <a:r>
            <a:rPr lang="en-US" sz="1200" b="1" i="0" kern="1200"/>
            <a:t>oxygen</a:t>
          </a:r>
          <a:r>
            <a:rPr lang="en-US" sz="1200" b="0" i="0" kern="1200"/>
            <a:t>and </a:t>
          </a:r>
          <a:r>
            <a:rPr lang="en-US" sz="1200" b="1" i="0" kern="1200"/>
            <a:t>nutrients</a:t>
          </a:r>
          <a:r>
            <a:rPr lang="en-US" sz="1200" b="0" i="0" kern="1200"/>
            <a:t>.</a:t>
          </a:r>
          <a:endParaRPr lang="en-US" sz="1200" kern="1200"/>
        </a:p>
      </dsp:txBody>
      <dsp:txXfrm>
        <a:off x="30157" y="2209845"/>
        <a:ext cx="6267892" cy="557446"/>
      </dsp:txXfrm>
    </dsp:sp>
    <dsp:sp modelId="{37918E2D-9E97-6345-A9D1-D028D17EFE08}">
      <dsp:nvSpPr>
        <dsp:cNvPr id="0" name=""/>
        <dsp:cNvSpPr/>
      </dsp:nvSpPr>
      <dsp:spPr>
        <a:xfrm>
          <a:off x="0" y="2892488"/>
          <a:ext cx="6328206" cy="617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i="0" kern="1200"/>
            <a:t>Ischemia and Tissue Damage:</a:t>
          </a:r>
          <a:r>
            <a:rPr lang="en-US" sz="1200" b="0" i="0" kern="1200"/>
            <a:t> The lack of oxygen and nutrients leads to </a:t>
          </a:r>
          <a:r>
            <a:rPr lang="en-US" sz="1200" b="1" i="0" kern="1200"/>
            <a:t>ischemia</a:t>
          </a:r>
          <a:r>
            <a:rPr lang="en-US" sz="1200" b="0" i="0" kern="1200"/>
            <a:t> (insufficient blood supply) and subsequent damage or death of the heart muscle tissue.</a:t>
          </a:r>
          <a:endParaRPr lang="en-US" sz="1200" kern="1200"/>
        </a:p>
      </dsp:txBody>
      <dsp:txXfrm>
        <a:off x="30157" y="2922645"/>
        <a:ext cx="6267892" cy="557446"/>
      </dsp:txXfrm>
    </dsp:sp>
    <dsp:sp modelId="{0EA7EAF8-BA6B-394E-815B-E6F48CB0DD67}">
      <dsp:nvSpPr>
        <dsp:cNvPr id="0" name=""/>
        <dsp:cNvSpPr/>
      </dsp:nvSpPr>
      <dsp:spPr>
        <a:xfrm>
          <a:off x="0" y="3605288"/>
          <a:ext cx="6328206" cy="617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i="0" kern="1200"/>
            <a:t>Severity and Location of Blockage:</a:t>
          </a:r>
          <a:r>
            <a:rPr lang="en-US" sz="1200" b="0" i="0" kern="1200"/>
            <a:t> The severity and location of the blockage determine the extent of the heart attack and its potential impact on overall heart function.</a:t>
          </a:r>
          <a:endParaRPr lang="en-US" sz="1200" kern="1200"/>
        </a:p>
      </dsp:txBody>
      <dsp:txXfrm>
        <a:off x="30157" y="3635445"/>
        <a:ext cx="6267892" cy="557446"/>
      </dsp:txXfrm>
    </dsp:sp>
    <dsp:sp modelId="{8505580D-54B9-7D43-9908-B397883CCC68}">
      <dsp:nvSpPr>
        <dsp:cNvPr id="0" name=""/>
        <dsp:cNvSpPr/>
      </dsp:nvSpPr>
      <dsp:spPr>
        <a:xfrm>
          <a:off x="0" y="4318087"/>
          <a:ext cx="6328206" cy="617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i="0" kern="1200" dirty="0"/>
            <a:t>Prompt Medical Attention:</a:t>
          </a:r>
          <a:r>
            <a:rPr lang="en-US" sz="1200" b="0" i="0" kern="1200" dirty="0"/>
            <a:t> Recognizing the symptoms of a heart attack and seeking </a:t>
          </a:r>
          <a:r>
            <a:rPr lang="en-US" sz="1200" b="1" i="0" kern="1200" dirty="0"/>
            <a:t>immediate medical help</a:t>
          </a:r>
          <a:r>
            <a:rPr lang="en-US" sz="1200" b="0" i="0" kern="1200" dirty="0"/>
            <a:t> is crucial to minimize damage and improve outcomes.</a:t>
          </a:r>
          <a:endParaRPr lang="en-US" sz="1200" kern="1200" dirty="0"/>
        </a:p>
      </dsp:txBody>
      <dsp:txXfrm>
        <a:off x="30157" y="4348244"/>
        <a:ext cx="6267892" cy="5574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32A538-C540-475E-8CB3-BAC7688DBC5A}">
      <dsp:nvSpPr>
        <dsp:cNvPr id="0" name=""/>
        <dsp:cNvSpPr/>
      </dsp:nvSpPr>
      <dsp:spPr>
        <a:xfrm>
          <a:off x="0" y="2987"/>
          <a:ext cx="7991896" cy="52924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C3E410-3779-4C6D-B22C-D3FB4C2F40A8}">
      <dsp:nvSpPr>
        <dsp:cNvPr id="0" name=""/>
        <dsp:cNvSpPr/>
      </dsp:nvSpPr>
      <dsp:spPr>
        <a:xfrm>
          <a:off x="160096" y="122066"/>
          <a:ext cx="291368" cy="2910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21333A-35A8-4273-AD89-7466C44A9AA6}">
      <dsp:nvSpPr>
        <dsp:cNvPr id="0" name=""/>
        <dsp:cNvSpPr/>
      </dsp:nvSpPr>
      <dsp:spPr>
        <a:xfrm>
          <a:off x="611560" y="2987"/>
          <a:ext cx="7334496" cy="611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63" tIns="64763" rIns="64763" bIns="64763" numCol="1" spcCol="1270" anchor="ctr" anchorCtr="0">
          <a:noAutofit/>
        </a:bodyPr>
        <a:lstStyle/>
        <a:p>
          <a:pPr marL="0" lvl="0" indent="0" algn="l" defTabSz="533400">
            <a:lnSpc>
              <a:spcPct val="100000"/>
            </a:lnSpc>
            <a:spcBef>
              <a:spcPct val="0"/>
            </a:spcBef>
            <a:spcAft>
              <a:spcPct val="35000"/>
            </a:spcAft>
            <a:buNone/>
          </a:pPr>
          <a:r>
            <a:rPr lang="en-US" sz="1200" b="1" i="0" kern="1200" dirty="0"/>
            <a:t>Chest Discomfort:</a:t>
          </a:r>
          <a:r>
            <a:rPr lang="en-US" sz="1200" b="0" i="0" kern="1200" dirty="0"/>
            <a:t> The most common symptom of a heart attack is </a:t>
          </a:r>
          <a:r>
            <a:rPr lang="en-US" sz="1200" b="1" i="0" kern="1200" dirty="0"/>
            <a:t>chest pain</a:t>
          </a:r>
          <a:r>
            <a:rPr lang="en-US" sz="1200" b="0" i="0" kern="1200" dirty="0"/>
            <a:t> or discomfort. It may be described as a feeling of </a:t>
          </a:r>
          <a:r>
            <a:rPr lang="en-US" sz="1200" b="1" i="0" kern="1200" dirty="0"/>
            <a:t>tightness</a:t>
          </a:r>
          <a:r>
            <a:rPr lang="en-US" sz="1200" b="0" i="0" kern="1200" dirty="0"/>
            <a:t>, </a:t>
          </a:r>
          <a:r>
            <a:rPr lang="en-US" sz="1200" b="1" i="0" kern="1200" dirty="0"/>
            <a:t>pressure</a:t>
          </a:r>
          <a:r>
            <a:rPr lang="en-US" sz="1200" b="0" i="0" kern="1200" dirty="0"/>
            <a:t>, </a:t>
          </a:r>
          <a:r>
            <a:rPr lang="en-US" sz="1200" b="1" i="0" kern="1200" dirty="0"/>
            <a:t>squeezing</a:t>
          </a:r>
          <a:r>
            <a:rPr lang="en-US" sz="1200" b="0" i="0" kern="1200" dirty="0"/>
            <a:t>, or </a:t>
          </a:r>
          <a:r>
            <a:rPr lang="en-US" sz="1200" b="1" i="0" kern="1200" dirty="0"/>
            <a:t>heaviness</a:t>
          </a:r>
          <a:r>
            <a:rPr lang="en-US" sz="1200" b="0" i="0" kern="1200" dirty="0"/>
            <a:t> in the chest.</a:t>
          </a:r>
          <a:endParaRPr lang="en-US" sz="1200" kern="1200" dirty="0"/>
        </a:p>
      </dsp:txBody>
      <dsp:txXfrm>
        <a:off x="611560" y="2987"/>
        <a:ext cx="7334496" cy="611937"/>
      </dsp:txXfrm>
    </dsp:sp>
    <dsp:sp modelId="{21C0B634-18E8-4D50-AD7E-1FE7BBA79EE9}">
      <dsp:nvSpPr>
        <dsp:cNvPr id="0" name=""/>
        <dsp:cNvSpPr/>
      </dsp:nvSpPr>
      <dsp:spPr>
        <a:xfrm>
          <a:off x="0" y="767908"/>
          <a:ext cx="7991896" cy="52924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972899-3063-4E37-A5A7-BBC258C4268D}">
      <dsp:nvSpPr>
        <dsp:cNvPr id="0" name=""/>
        <dsp:cNvSpPr/>
      </dsp:nvSpPr>
      <dsp:spPr>
        <a:xfrm>
          <a:off x="160096" y="886988"/>
          <a:ext cx="291368" cy="2910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18B91C-1378-4C0E-9AC5-1861C0674456}">
      <dsp:nvSpPr>
        <dsp:cNvPr id="0" name=""/>
        <dsp:cNvSpPr/>
      </dsp:nvSpPr>
      <dsp:spPr>
        <a:xfrm>
          <a:off x="611560" y="767908"/>
          <a:ext cx="7334496" cy="611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63" tIns="64763" rIns="64763" bIns="64763" numCol="1" spcCol="1270" anchor="ctr" anchorCtr="0">
          <a:noAutofit/>
        </a:bodyPr>
        <a:lstStyle/>
        <a:p>
          <a:pPr marL="0" lvl="0" indent="0" algn="l" defTabSz="533400">
            <a:lnSpc>
              <a:spcPct val="100000"/>
            </a:lnSpc>
            <a:spcBef>
              <a:spcPct val="0"/>
            </a:spcBef>
            <a:spcAft>
              <a:spcPct val="35000"/>
            </a:spcAft>
            <a:buNone/>
          </a:pPr>
          <a:r>
            <a:rPr lang="en-US" sz="1200" b="1" i="0" kern="1200" dirty="0"/>
            <a:t>Upper Body Pain:</a:t>
          </a:r>
          <a:r>
            <a:rPr lang="en-US" sz="1200" b="0" i="0" kern="1200" dirty="0"/>
            <a:t> Pain or discomfort may also extend beyond the chest to other areas, such as the </a:t>
          </a:r>
          <a:r>
            <a:rPr lang="en-US" sz="1200" b="1" i="0" kern="1200" dirty="0"/>
            <a:t>arms</a:t>
          </a:r>
          <a:r>
            <a:rPr lang="en-US" sz="1200" b="0" i="0" kern="1200" dirty="0"/>
            <a:t> (usually the left arm, but can also affect the right arm), </a:t>
          </a:r>
          <a:r>
            <a:rPr lang="en-US" sz="1200" b="1" i="0" kern="1200" dirty="0"/>
            <a:t>back</a:t>
          </a:r>
          <a:r>
            <a:rPr lang="en-US" sz="1200" b="0" i="0" kern="1200" dirty="0"/>
            <a:t>, </a:t>
          </a:r>
          <a:r>
            <a:rPr lang="en-US" sz="1200" b="1" i="0" kern="1200" dirty="0"/>
            <a:t>neck</a:t>
          </a:r>
          <a:r>
            <a:rPr lang="en-US" sz="1200" b="0" i="0" kern="1200" dirty="0"/>
            <a:t>, </a:t>
          </a:r>
          <a:r>
            <a:rPr lang="en-US" sz="1200" b="1" i="0" kern="1200" dirty="0"/>
            <a:t>jaw</a:t>
          </a:r>
          <a:r>
            <a:rPr lang="en-US" sz="1200" b="0" i="0" kern="1200" dirty="0"/>
            <a:t>, or </a:t>
          </a:r>
          <a:r>
            <a:rPr lang="en-US" sz="1200" b="1" i="0" kern="1200" dirty="0"/>
            <a:t>stomach</a:t>
          </a:r>
          <a:r>
            <a:rPr lang="en-US" sz="1200" b="0" i="0" kern="1200" dirty="0"/>
            <a:t>.</a:t>
          </a:r>
          <a:endParaRPr lang="en-US" sz="1200" kern="1200" dirty="0"/>
        </a:p>
      </dsp:txBody>
      <dsp:txXfrm>
        <a:off x="611560" y="767908"/>
        <a:ext cx="7334496" cy="611937"/>
      </dsp:txXfrm>
    </dsp:sp>
    <dsp:sp modelId="{FA3050B9-D3A5-42AA-B0A5-49A4F98E2DDC}">
      <dsp:nvSpPr>
        <dsp:cNvPr id="0" name=""/>
        <dsp:cNvSpPr/>
      </dsp:nvSpPr>
      <dsp:spPr>
        <a:xfrm>
          <a:off x="0" y="1532830"/>
          <a:ext cx="7991896" cy="52924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75A9CE-841F-4470-98C2-9DB846FEFB19}">
      <dsp:nvSpPr>
        <dsp:cNvPr id="0" name=""/>
        <dsp:cNvSpPr/>
      </dsp:nvSpPr>
      <dsp:spPr>
        <a:xfrm>
          <a:off x="160096" y="1651910"/>
          <a:ext cx="291368" cy="2910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A5587F-27D7-4023-BA1E-7FFAB7EC8D93}">
      <dsp:nvSpPr>
        <dsp:cNvPr id="0" name=""/>
        <dsp:cNvSpPr/>
      </dsp:nvSpPr>
      <dsp:spPr>
        <a:xfrm>
          <a:off x="611560" y="1532830"/>
          <a:ext cx="7334496" cy="611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63" tIns="64763" rIns="64763" bIns="64763" numCol="1" spcCol="1270" anchor="ctr" anchorCtr="0">
          <a:noAutofit/>
        </a:bodyPr>
        <a:lstStyle/>
        <a:p>
          <a:pPr marL="0" lvl="0" indent="0" algn="l" defTabSz="533400">
            <a:lnSpc>
              <a:spcPct val="100000"/>
            </a:lnSpc>
            <a:spcBef>
              <a:spcPct val="0"/>
            </a:spcBef>
            <a:spcAft>
              <a:spcPct val="35000"/>
            </a:spcAft>
            <a:buNone/>
          </a:pPr>
          <a:r>
            <a:rPr lang="en-US" sz="1200" b="1" i="0" kern="1200"/>
            <a:t>Shortness of Breath:</a:t>
          </a:r>
          <a:r>
            <a:rPr lang="en-US" sz="1200" b="0" i="0" kern="1200"/>
            <a:t> Many people experience </a:t>
          </a:r>
          <a:r>
            <a:rPr lang="en-US" sz="1200" b="1" i="0" kern="1200"/>
            <a:t>shortness of breath</a:t>
          </a:r>
          <a:r>
            <a:rPr lang="en-US" sz="1200" b="0" i="0" kern="1200"/>
            <a:t> or have difficulty catching their breath during a heart attack. This can occur along with or without chest pain.</a:t>
          </a:r>
          <a:endParaRPr lang="en-US" sz="1200" kern="1200"/>
        </a:p>
      </dsp:txBody>
      <dsp:txXfrm>
        <a:off x="611560" y="1532830"/>
        <a:ext cx="7334496" cy="611937"/>
      </dsp:txXfrm>
    </dsp:sp>
    <dsp:sp modelId="{E4730D72-CEF4-4B74-81CB-E00452EBBCB9}">
      <dsp:nvSpPr>
        <dsp:cNvPr id="0" name=""/>
        <dsp:cNvSpPr/>
      </dsp:nvSpPr>
      <dsp:spPr>
        <a:xfrm>
          <a:off x="0" y="2309035"/>
          <a:ext cx="7991896" cy="52924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7EE593-CB5D-4AE2-9C53-75594C47D904}">
      <dsp:nvSpPr>
        <dsp:cNvPr id="0" name=""/>
        <dsp:cNvSpPr/>
      </dsp:nvSpPr>
      <dsp:spPr>
        <a:xfrm>
          <a:off x="160096" y="2416831"/>
          <a:ext cx="291368" cy="29108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8A0255-D7B5-43AA-94AB-081476B5FFE6}">
      <dsp:nvSpPr>
        <dsp:cNvPr id="0" name=""/>
        <dsp:cNvSpPr/>
      </dsp:nvSpPr>
      <dsp:spPr>
        <a:xfrm>
          <a:off x="611560" y="2297751"/>
          <a:ext cx="7334496" cy="611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63" tIns="64763" rIns="64763" bIns="64763" numCol="1" spcCol="1270" anchor="ctr" anchorCtr="0">
          <a:noAutofit/>
        </a:bodyPr>
        <a:lstStyle/>
        <a:p>
          <a:pPr marL="0" lvl="0" indent="0" algn="l" defTabSz="533400">
            <a:lnSpc>
              <a:spcPct val="100000"/>
            </a:lnSpc>
            <a:spcBef>
              <a:spcPct val="0"/>
            </a:spcBef>
            <a:spcAft>
              <a:spcPct val="35000"/>
            </a:spcAft>
            <a:buNone/>
          </a:pPr>
          <a:r>
            <a:rPr lang="en-US" sz="1200" b="1" i="0" kern="1200"/>
            <a:t>Nausea and Sweating:</a:t>
          </a:r>
          <a:r>
            <a:rPr lang="en-US" sz="1200" b="0" i="0" kern="1200"/>
            <a:t> Nausea, </a:t>
          </a:r>
          <a:r>
            <a:rPr lang="en-US" sz="1200" b="1" i="0" kern="1200"/>
            <a:t>vomiting</a:t>
          </a:r>
          <a:r>
            <a:rPr lang="en-US" sz="1200" b="0" i="0" kern="1200"/>
            <a:t>, and </a:t>
          </a:r>
          <a:r>
            <a:rPr lang="en-US" sz="1200" b="1" i="0" kern="1200"/>
            <a:t>sweating</a:t>
          </a:r>
          <a:r>
            <a:rPr lang="en-US" sz="1200" b="0" i="0" kern="1200"/>
            <a:t> are common symptoms that some individuals may experience during a heart attack. These symptoms can be accompanied by a sense of </a:t>
          </a:r>
          <a:r>
            <a:rPr lang="en-US" sz="1200" b="1" i="0" kern="1200"/>
            <a:t>dizziness</a:t>
          </a:r>
          <a:r>
            <a:rPr lang="en-US" sz="1200" b="0" i="0" kern="1200"/>
            <a:t> or lightheadedness.</a:t>
          </a:r>
          <a:endParaRPr lang="en-US" sz="1200" kern="1200"/>
        </a:p>
      </dsp:txBody>
      <dsp:txXfrm>
        <a:off x="611560" y="2297751"/>
        <a:ext cx="7334496" cy="611937"/>
      </dsp:txXfrm>
    </dsp:sp>
    <dsp:sp modelId="{1E7F44FD-FB73-4CA2-9840-F05C9C58FF57}">
      <dsp:nvSpPr>
        <dsp:cNvPr id="0" name=""/>
        <dsp:cNvSpPr/>
      </dsp:nvSpPr>
      <dsp:spPr>
        <a:xfrm>
          <a:off x="0" y="3062673"/>
          <a:ext cx="7991896" cy="52924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1A7CFA-C2E6-453B-8292-9E760780FDC7}">
      <dsp:nvSpPr>
        <dsp:cNvPr id="0" name=""/>
        <dsp:cNvSpPr/>
      </dsp:nvSpPr>
      <dsp:spPr>
        <a:xfrm>
          <a:off x="160096" y="3181753"/>
          <a:ext cx="291368" cy="29108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71876D-4B2F-4203-9CC4-CF044464FFA8}">
      <dsp:nvSpPr>
        <dsp:cNvPr id="0" name=""/>
        <dsp:cNvSpPr/>
      </dsp:nvSpPr>
      <dsp:spPr>
        <a:xfrm>
          <a:off x="611560" y="3062673"/>
          <a:ext cx="7334496" cy="611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63" tIns="64763" rIns="64763" bIns="64763" numCol="1" spcCol="1270" anchor="ctr" anchorCtr="0">
          <a:noAutofit/>
        </a:bodyPr>
        <a:lstStyle/>
        <a:p>
          <a:pPr marL="0" lvl="0" indent="0" algn="l" defTabSz="533400">
            <a:lnSpc>
              <a:spcPct val="100000"/>
            </a:lnSpc>
            <a:spcBef>
              <a:spcPct val="0"/>
            </a:spcBef>
            <a:spcAft>
              <a:spcPct val="35000"/>
            </a:spcAft>
            <a:buNone/>
          </a:pPr>
          <a:r>
            <a:rPr lang="en-US" sz="1200" b="1" i="0" kern="1200"/>
            <a:t>Fatigue and Weakness:</a:t>
          </a:r>
          <a:r>
            <a:rPr lang="en-US" sz="1200" b="0" i="0" kern="1200"/>
            <a:t> Unexplained </a:t>
          </a:r>
          <a:r>
            <a:rPr lang="en-US" sz="1200" b="1" i="0" kern="1200"/>
            <a:t>fatigue</a:t>
          </a:r>
          <a:r>
            <a:rPr lang="en-US" sz="1200" b="0" i="0" kern="1200"/>
            <a:t> or </a:t>
          </a:r>
          <a:r>
            <a:rPr lang="en-US" sz="1200" b="1" i="0" kern="1200"/>
            <a:t>weakness</a:t>
          </a:r>
          <a:r>
            <a:rPr lang="en-US" sz="1200" b="0" i="0" kern="1200"/>
            <a:t> can be a symptom of a heart attack, particularly among women or older adults.</a:t>
          </a:r>
          <a:endParaRPr lang="en-US" sz="1200" kern="1200"/>
        </a:p>
      </dsp:txBody>
      <dsp:txXfrm>
        <a:off x="611560" y="3062673"/>
        <a:ext cx="7334496" cy="611937"/>
      </dsp:txXfrm>
    </dsp:sp>
    <dsp:sp modelId="{86687DCB-C3AC-47E8-8A21-77DEFE654766}">
      <dsp:nvSpPr>
        <dsp:cNvPr id="0" name=""/>
        <dsp:cNvSpPr/>
      </dsp:nvSpPr>
      <dsp:spPr>
        <a:xfrm>
          <a:off x="0" y="3827594"/>
          <a:ext cx="7991896" cy="52924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FDA530-04C3-45F6-855D-6AD13C11ACF6}">
      <dsp:nvSpPr>
        <dsp:cNvPr id="0" name=""/>
        <dsp:cNvSpPr/>
      </dsp:nvSpPr>
      <dsp:spPr>
        <a:xfrm>
          <a:off x="160096" y="3946674"/>
          <a:ext cx="291368" cy="29108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41A040-B925-43BC-9C21-1C4100C6A4FD}">
      <dsp:nvSpPr>
        <dsp:cNvPr id="0" name=""/>
        <dsp:cNvSpPr/>
      </dsp:nvSpPr>
      <dsp:spPr>
        <a:xfrm>
          <a:off x="611560" y="3827594"/>
          <a:ext cx="7334496" cy="611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63" tIns="64763" rIns="64763" bIns="64763" numCol="1" spcCol="1270" anchor="ctr" anchorCtr="0">
          <a:noAutofit/>
        </a:bodyPr>
        <a:lstStyle/>
        <a:p>
          <a:pPr marL="0" lvl="0" indent="0" algn="l" defTabSz="533400">
            <a:lnSpc>
              <a:spcPct val="100000"/>
            </a:lnSpc>
            <a:spcBef>
              <a:spcPct val="0"/>
            </a:spcBef>
            <a:spcAft>
              <a:spcPct val="35000"/>
            </a:spcAft>
            <a:buNone/>
          </a:pPr>
          <a:r>
            <a:rPr lang="en-US" sz="1200" b="1" i="0" kern="1200"/>
            <a:t>Anxiety and Restlessness:</a:t>
          </a:r>
          <a:r>
            <a:rPr lang="en-US" sz="1200" b="0" i="0" kern="1200"/>
            <a:t> Feelings of </a:t>
          </a:r>
          <a:r>
            <a:rPr lang="en-US" sz="1200" b="1" i="0" kern="1200"/>
            <a:t>anxiety</a:t>
          </a:r>
          <a:r>
            <a:rPr lang="en-US" sz="1200" b="0" i="0" kern="1200"/>
            <a:t> or </a:t>
          </a:r>
          <a:r>
            <a:rPr lang="en-US" sz="1200" b="1" i="0" kern="1200"/>
            <a:t>restlessness</a:t>
          </a:r>
          <a:r>
            <a:rPr lang="en-US" sz="1200" b="0" i="0" kern="1200"/>
            <a:t> can sometimes occur during a heart attack. Individuals may have a sense of impending doom.</a:t>
          </a:r>
          <a:endParaRPr lang="en-US" sz="1200" kern="1200"/>
        </a:p>
      </dsp:txBody>
      <dsp:txXfrm>
        <a:off x="611560" y="3827594"/>
        <a:ext cx="7334496" cy="611937"/>
      </dsp:txXfrm>
    </dsp:sp>
    <dsp:sp modelId="{5B902363-8ED2-4947-9284-D68F7BC34575}">
      <dsp:nvSpPr>
        <dsp:cNvPr id="0" name=""/>
        <dsp:cNvSpPr/>
      </dsp:nvSpPr>
      <dsp:spPr>
        <a:xfrm>
          <a:off x="0" y="4592516"/>
          <a:ext cx="7991896" cy="52924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1DE235-1DFC-429D-BF03-1602795BF250}">
      <dsp:nvSpPr>
        <dsp:cNvPr id="0" name=""/>
        <dsp:cNvSpPr/>
      </dsp:nvSpPr>
      <dsp:spPr>
        <a:xfrm>
          <a:off x="160252" y="4711596"/>
          <a:ext cx="291368" cy="291083"/>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5EB0D3-FC30-4AD8-AA8E-01A57E67C1C5}">
      <dsp:nvSpPr>
        <dsp:cNvPr id="0" name=""/>
        <dsp:cNvSpPr/>
      </dsp:nvSpPr>
      <dsp:spPr>
        <a:xfrm>
          <a:off x="611873" y="4592516"/>
          <a:ext cx="7284417" cy="611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63" tIns="64763" rIns="64763" bIns="64763" numCol="1" spcCol="1270" anchor="ctr" anchorCtr="0">
          <a:noAutofit/>
        </a:bodyPr>
        <a:lstStyle/>
        <a:p>
          <a:pPr marL="0" lvl="0" indent="0" algn="l" defTabSz="533400">
            <a:lnSpc>
              <a:spcPct val="100000"/>
            </a:lnSpc>
            <a:spcBef>
              <a:spcPct val="0"/>
            </a:spcBef>
            <a:spcAft>
              <a:spcPct val="35000"/>
            </a:spcAft>
            <a:buNone/>
          </a:pPr>
          <a:r>
            <a:rPr lang="en-US" sz="1200" b="1" i="0" kern="1200" dirty="0"/>
            <a:t>Silent Heart Attack:</a:t>
          </a:r>
          <a:r>
            <a:rPr lang="en-US" sz="1200" b="0" i="0" kern="1200" dirty="0"/>
            <a:t> In some cases, a heart attack can be </a:t>
          </a:r>
          <a:r>
            <a:rPr lang="en-US" sz="1200" b="1" i="0" kern="1200" dirty="0"/>
            <a:t>asymptomatic</a:t>
          </a:r>
          <a:r>
            <a:rPr lang="en-US" sz="1200" b="0" i="0" kern="1200" dirty="0"/>
            <a:t> or present with mild symptoms that are easily overlooked. These "silent" heart attacks can occur without noticeable chest pain but still cause damage to the heart.</a:t>
          </a:r>
          <a:endParaRPr lang="en-US" sz="1200" kern="1200" dirty="0"/>
        </a:p>
      </dsp:txBody>
      <dsp:txXfrm>
        <a:off x="611873" y="4592516"/>
        <a:ext cx="7284417" cy="611937"/>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8BED9-4945-AA30-7A49-EF27301618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D027C10-DD54-474F-B3E0-133B95B796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0250E27-B239-01D8-410C-271D9D2CB5FB}"/>
              </a:ext>
            </a:extLst>
          </p:cNvPr>
          <p:cNvSpPr>
            <a:spLocks noGrp="1"/>
          </p:cNvSpPr>
          <p:nvPr>
            <p:ph type="dt" sz="half" idx="10"/>
          </p:nvPr>
        </p:nvSpPr>
        <p:spPr/>
        <p:txBody>
          <a:bodyPr/>
          <a:lstStyle/>
          <a:p>
            <a:fld id="{6C50770C-41CE-0E43-9097-A53430F0A7A2}" type="datetimeFigureOut">
              <a:rPr lang="en-US" smtClean="0"/>
              <a:t>8/7/23</a:t>
            </a:fld>
            <a:endParaRPr lang="en-US"/>
          </a:p>
        </p:txBody>
      </p:sp>
      <p:sp>
        <p:nvSpPr>
          <p:cNvPr id="5" name="Footer Placeholder 4">
            <a:extLst>
              <a:ext uri="{FF2B5EF4-FFF2-40B4-BE49-F238E27FC236}">
                <a16:creationId xmlns:a16="http://schemas.microsoft.com/office/drawing/2014/main" id="{E73B19F8-FCA2-1743-5DE7-2628BCF05B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3EF4E1-BC3C-32D9-9636-F26A686EDC04}"/>
              </a:ext>
            </a:extLst>
          </p:cNvPr>
          <p:cNvSpPr>
            <a:spLocks noGrp="1"/>
          </p:cNvSpPr>
          <p:nvPr>
            <p:ph type="sldNum" sz="quarter" idx="12"/>
          </p:nvPr>
        </p:nvSpPr>
        <p:spPr/>
        <p:txBody>
          <a:bodyPr/>
          <a:lstStyle/>
          <a:p>
            <a:fld id="{CD571685-AE5A-C446-AF2E-15B55E3AD0CF}" type="slidenum">
              <a:rPr lang="en-US" smtClean="0"/>
              <a:t>‹#›</a:t>
            </a:fld>
            <a:endParaRPr lang="en-US"/>
          </a:p>
        </p:txBody>
      </p:sp>
    </p:spTree>
    <p:extLst>
      <p:ext uri="{BB962C8B-B14F-4D97-AF65-F5344CB8AC3E}">
        <p14:creationId xmlns:p14="http://schemas.microsoft.com/office/powerpoint/2010/main" val="1045007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AF0C7-7E3F-208B-5D0D-F91E0F121EF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424D04B-4EF7-C0ED-43BE-6C1BAE8060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7E4DB0F-B16E-02D4-DD5D-22E9939528CC}"/>
              </a:ext>
            </a:extLst>
          </p:cNvPr>
          <p:cNvSpPr>
            <a:spLocks noGrp="1"/>
          </p:cNvSpPr>
          <p:nvPr>
            <p:ph type="dt" sz="half" idx="10"/>
          </p:nvPr>
        </p:nvSpPr>
        <p:spPr/>
        <p:txBody>
          <a:bodyPr/>
          <a:lstStyle/>
          <a:p>
            <a:fld id="{6C50770C-41CE-0E43-9097-A53430F0A7A2}" type="datetimeFigureOut">
              <a:rPr lang="en-US" smtClean="0"/>
              <a:t>8/7/23</a:t>
            </a:fld>
            <a:endParaRPr lang="en-US"/>
          </a:p>
        </p:txBody>
      </p:sp>
      <p:sp>
        <p:nvSpPr>
          <p:cNvPr id="5" name="Footer Placeholder 4">
            <a:extLst>
              <a:ext uri="{FF2B5EF4-FFF2-40B4-BE49-F238E27FC236}">
                <a16:creationId xmlns:a16="http://schemas.microsoft.com/office/drawing/2014/main" id="{B70A8390-F192-8FDA-341E-48F7ADADAC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2890E6-43FF-E8DD-DA9B-C8CE9B90EFAC}"/>
              </a:ext>
            </a:extLst>
          </p:cNvPr>
          <p:cNvSpPr>
            <a:spLocks noGrp="1"/>
          </p:cNvSpPr>
          <p:nvPr>
            <p:ph type="sldNum" sz="quarter" idx="12"/>
          </p:nvPr>
        </p:nvSpPr>
        <p:spPr/>
        <p:txBody>
          <a:bodyPr/>
          <a:lstStyle/>
          <a:p>
            <a:fld id="{CD571685-AE5A-C446-AF2E-15B55E3AD0CF}" type="slidenum">
              <a:rPr lang="en-US" smtClean="0"/>
              <a:t>‹#›</a:t>
            </a:fld>
            <a:endParaRPr lang="en-US"/>
          </a:p>
        </p:txBody>
      </p:sp>
    </p:spTree>
    <p:extLst>
      <p:ext uri="{BB962C8B-B14F-4D97-AF65-F5344CB8AC3E}">
        <p14:creationId xmlns:p14="http://schemas.microsoft.com/office/powerpoint/2010/main" val="3271027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F38FF7-EF12-6814-EE3A-27A3ED59C52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EFB2D40-EF4F-E17F-3451-F41BAEB5F4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D16CC5F-9040-6903-88CB-E16877BD7E05}"/>
              </a:ext>
            </a:extLst>
          </p:cNvPr>
          <p:cNvSpPr>
            <a:spLocks noGrp="1"/>
          </p:cNvSpPr>
          <p:nvPr>
            <p:ph type="dt" sz="half" idx="10"/>
          </p:nvPr>
        </p:nvSpPr>
        <p:spPr/>
        <p:txBody>
          <a:bodyPr/>
          <a:lstStyle/>
          <a:p>
            <a:fld id="{6C50770C-41CE-0E43-9097-A53430F0A7A2}" type="datetimeFigureOut">
              <a:rPr lang="en-US" smtClean="0"/>
              <a:t>8/7/23</a:t>
            </a:fld>
            <a:endParaRPr lang="en-US"/>
          </a:p>
        </p:txBody>
      </p:sp>
      <p:sp>
        <p:nvSpPr>
          <p:cNvPr id="5" name="Footer Placeholder 4">
            <a:extLst>
              <a:ext uri="{FF2B5EF4-FFF2-40B4-BE49-F238E27FC236}">
                <a16:creationId xmlns:a16="http://schemas.microsoft.com/office/drawing/2014/main" id="{F68B3C87-F473-A38F-C269-7060BABEF1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93AB80-311B-C564-D784-ABA4B8826DB0}"/>
              </a:ext>
            </a:extLst>
          </p:cNvPr>
          <p:cNvSpPr>
            <a:spLocks noGrp="1"/>
          </p:cNvSpPr>
          <p:nvPr>
            <p:ph type="sldNum" sz="quarter" idx="12"/>
          </p:nvPr>
        </p:nvSpPr>
        <p:spPr/>
        <p:txBody>
          <a:bodyPr/>
          <a:lstStyle/>
          <a:p>
            <a:fld id="{CD571685-AE5A-C446-AF2E-15B55E3AD0CF}" type="slidenum">
              <a:rPr lang="en-US" smtClean="0"/>
              <a:t>‹#›</a:t>
            </a:fld>
            <a:endParaRPr lang="en-US"/>
          </a:p>
        </p:txBody>
      </p:sp>
    </p:spTree>
    <p:extLst>
      <p:ext uri="{BB962C8B-B14F-4D97-AF65-F5344CB8AC3E}">
        <p14:creationId xmlns:p14="http://schemas.microsoft.com/office/powerpoint/2010/main" val="512319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8139C-06A0-A685-3050-E96F6FA82E7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E393D08-423B-F43F-8144-4AA11CDC8D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602FDE1-CA36-2575-94A2-10397FD07F94}"/>
              </a:ext>
            </a:extLst>
          </p:cNvPr>
          <p:cNvSpPr>
            <a:spLocks noGrp="1"/>
          </p:cNvSpPr>
          <p:nvPr>
            <p:ph type="dt" sz="half" idx="10"/>
          </p:nvPr>
        </p:nvSpPr>
        <p:spPr/>
        <p:txBody>
          <a:bodyPr/>
          <a:lstStyle/>
          <a:p>
            <a:fld id="{6C50770C-41CE-0E43-9097-A53430F0A7A2}" type="datetimeFigureOut">
              <a:rPr lang="en-US" smtClean="0"/>
              <a:t>8/7/23</a:t>
            </a:fld>
            <a:endParaRPr lang="en-US"/>
          </a:p>
        </p:txBody>
      </p:sp>
      <p:sp>
        <p:nvSpPr>
          <p:cNvPr id="5" name="Footer Placeholder 4">
            <a:extLst>
              <a:ext uri="{FF2B5EF4-FFF2-40B4-BE49-F238E27FC236}">
                <a16:creationId xmlns:a16="http://schemas.microsoft.com/office/drawing/2014/main" id="{C37073AB-0D2F-B69C-8A7D-0F1831B6F3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39ECE6-19BD-8B25-79D1-94D144E8F6EE}"/>
              </a:ext>
            </a:extLst>
          </p:cNvPr>
          <p:cNvSpPr>
            <a:spLocks noGrp="1"/>
          </p:cNvSpPr>
          <p:nvPr>
            <p:ph type="sldNum" sz="quarter" idx="12"/>
          </p:nvPr>
        </p:nvSpPr>
        <p:spPr/>
        <p:txBody>
          <a:bodyPr/>
          <a:lstStyle/>
          <a:p>
            <a:fld id="{CD571685-AE5A-C446-AF2E-15B55E3AD0CF}" type="slidenum">
              <a:rPr lang="en-US" smtClean="0"/>
              <a:t>‹#›</a:t>
            </a:fld>
            <a:endParaRPr lang="en-US"/>
          </a:p>
        </p:txBody>
      </p:sp>
    </p:spTree>
    <p:extLst>
      <p:ext uri="{BB962C8B-B14F-4D97-AF65-F5344CB8AC3E}">
        <p14:creationId xmlns:p14="http://schemas.microsoft.com/office/powerpoint/2010/main" val="2038312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9F4ED-E672-5324-5B58-83A4FA704E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FCFFB23-FFC8-4E37-D4F4-4289894B1B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09D435-0B46-819E-CFC7-FF9EA1051682}"/>
              </a:ext>
            </a:extLst>
          </p:cNvPr>
          <p:cNvSpPr>
            <a:spLocks noGrp="1"/>
          </p:cNvSpPr>
          <p:nvPr>
            <p:ph type="dt" sz="half" idx="10"/>
          </p:nvPr>
        </p:nvSpPr>
        <p:spPr/>
        <p:txBody>
          <a:bodyPr/>
          <a:lstStyle/>
          <a:p>
            <a:fld id="{6C50770C-41CE-0E43-9097-A53430F0A7A2}" type="datetimeFigureOut">
              <a:rPr lang="en-US" smtClean="0"/>
              <a:t>8/7/23</a:t>
            </a:fld>
            <a:endParaRPr lang="en-US"/>
          </a:p>
        </p:txBody>
      </p:sp>
      <p:sp>
        <p:nvSpPr>
          <p:cNvPr id="5" name="Footer Placeholder 4">
            <a:extLst>
              <a:ext uri="{FF2B5EF4-FFF2-40B4-BE49-F238E27FC236}">
                <a16:creationId xmlns:a16="http://schemas.microsoft.com/office/drawing/2014/main" id="{A8B28205-5AA5-2F11-45DA-EB552CD908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AED8D1-1108-3B2B-D3D7-362BBDFB70EB}"/>
              </a:ext>
            </a:extLst>
          </p:cNvPr>
          <p:cNvSpPr>
            <a:spLocks noGrp="1"/>
          </p:cNvSpPr>
          <p:nvPr>
            <p:ph type="sldNum" sz="quarter" idx="12"/>
          </p:nvPr>
        </p:nvSpPr>
        <p:spPr/>
        <p:txBody>
          <a:bodyPr/>
          <a:lstStyle/>
          <a:p>
            <a:fld id="{CD571685-AE5A-C446-AF2E-15B55E3AD0CF}" type="slidenum">
              <a:rPr lang="en-US" smtClean="0"/>
              <a:t>‹#›</a:t>
            </a:fld>
            <a:endParaRPr lang="en-US"/>
          </a:p>
        </p:txBody>
      </p:sp>
    </p:spTree>
    <p:extLst>
      <p:ext uri="{BB962C8B-B14F-4D97-AF65-F5344CB8AC3E}">
        <p14:creationId xmlns:p14="http://schemas.microsoft.com/office/powerpoint/2010/main" val="676474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29053-F610-69CA-9CA5-1B3CD03EEF5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9B2C812-A7B6-45AE-4CED-9B9463F8461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98B2748-CBB2-2963-48AC-F831FBB926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B859049-F71F-CEC2-EAEC-AF405EB96FBC}"/>
              </a:ext>
            </a:extLst>
          </p:cNvPr>
          <p:cNvSpPr>
            <a:spLocks noGrp="1"/>
          </p:cNvSpPr>
          <p:nvPr>
            <p:ph type="dt" sz="half" idx="10"/>
          </p:nvPr>
        </p:nvSpPr>
        <p:spPr/>
        <p:txBody>
          <a:bodyPr/>
          <a:lstStyle/>
          <a:p>
            <a:fld id="{6C50770C-41CE-0E43-9097-A53430F0A7A2}" type="datetimeFigureOut">
              <a:rPr lang="en-US" smtClean="0"/>
              <a:t>8/7/23</a:t>
            </a:fld>
            <a:endParaRPr lang="en-US"/>
          </a:p>
        </p:txBody>
      </p:sp>
      <p:sp>
        <p:nvSpPr>
          <p:cNvPr id="6" name="Footer Placeholder 5">
            <a:extLst>
              <a:ext uri="{FF2B5EF4-FFF2-40B4-BE49-F238E27FC236}">
                <a16:creationId xmlns:a16="http://schemas.microsoft.com/office/drawing/2014/main" id="{2976834A-4852-6DEB-9AC4-EBBED4DBFD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FDB1A3-20B0-E5C2-1992-F37B915A0C00}"/>
              </a:ext>
            </a:extLst>
          </p:cNvPr>
          <p:cNvSpPr>
            <a:spLocks noGrp="1"/>
          </p:cNvSpPr>
          <p:nvPr>
            <p:ph type="sldNum" sz="quarter" idx="12"/>
          </p:nvPr>
        </p:nvSpPr>
        <p:spPr/>
        <p:txBody>
          <a:bodyPr/>
          <a:lstStyle/>
          <a:p>
            <a:fld id="{CD571685-AE5A-C446-AF2E-15B55E3AD0CF}" type="slidenum">
              <a:rPr lang="en-US" smtClean="0"/>
              <a:t>‹#›</a:t>
            </a:fld>
            <a:endParaRPr lang="en-US"/>
          </a:p>
        </p:txBody>
      </p:sp>
    </p:spTree>
    <p:extLst>
      <p:ext uri="{BB962C8B-B14F-4D97-AF65-F5344CB8AC3E}">
        <p14:creationId xmlns:p14="http://schemas.microsoft.com/office/powerpoint/2010/main" val="3543477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25D30-81CC-94F8-3602-81FC50C8EBB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A89CA25-C63F-87D8-D52A-93AF730D51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BD950F-1F37-0B11-A3B5-00FB458E66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936B9B3-A990-F4CC-1408-992A281D4C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929818-5802-B588-F687-1FA2ACBB18C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C431F07-CCCA-FFBB-984E-44DAB861E876}"/>
              </a:ext>
            </a:extLst>
          </p:cNvPr>
          <p:cNvSpPr>
            <a:spLocks noGrp="1"/>
          </p:cNvSpPr>
          <p:nvPr>
            <p:ph type="dt" sz="half" idx="10"/>
          </p:nvPr>
        </p:nvSpPr>
        <p:spPr/>
        <p:txBody>
          <a:bodyPr/>
          <a:lstStyle/>
          <a:p>
            <a:fld id="{6C50770C-41CE-0E43-9097-A53430F0A7A2}" type="datetimeFigureOut">
              <a:rPr lang="en-US" smtClean="0"/>
              <a:t>8/7/23</a:t>
            </a:fld>
            <a:endParaRPr lang="en-US"/>
          </a:p>
        </p:txBody>
      </p:sp>
      <p:sp>
        <p:nvSpPr>
          <p:cNvPr id="8" name="Footer Placeholder 7">
            <a:extLst>
              <a:ext uri="{FF2B5EF4-FFF2-40B4-BE49-F238E27FC236}">
                <a16:creationId xmlns:a16="http://schemas.microsoft.com/office/drawing/2014/main" id="{82E9CB56-F0D4-CF7E-98EE-855DA91BB55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2B93658-E3A5-BF25-9F09-F0F6CCEEEB14}"/>
              </a:ext>
            </a:extLst>
          </p:cNvPr>
          <p:cNvSpPr>
            <a:spLocks noGrp="1"/>
          </p:cNvSpPr>
          <p:nvPr>
            <p:ph type="sldNum" sz="quarter" idx="12"/>
          </p:nvPr>
        </p:nvSpPr>
        <p:spPr/>
        <p:txBody>
          <a:bodyPr/>
          <a:lstStyle/>
          <a:p>
            <a:fld id="{CD571685-AE5A-C446-AF2E-15B55E3AD0CF}" type="slidenum">
              <a:rPr lang="en-US" smtClean="0"/>
              <a:t>‹#›</a:t>
            </a:fld>
            <a:endParaRPr lang="en-US"/>
          </a:p>
        </p:txBody>
      </p:sp>
    </p:spTree>
    <p:extLst>
      <p:ext uri="{BB962C8B-B14F-4D97-AF65-F5344CB8AC3E}">
        <p14:creationId xmlns:p14="http://schemas.microsoft.com/office/powerpoint/2010/main" val="1497211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1EB56-83B9-F7D9-446B-FCA11A8FB7D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7D59326-FE0D-6012-8E5D-254ADE9D4A4A}"/>
              </a:ext>
            </a:extLst>
          </p:cNvPr>
          <p:cNvSpPr>
            <a:spLocks noGrp="1"/>
          </p:cNvSpPr>
          <p:nvPr>
            <p:ph type="dt" sz="half" idx="10"/>
          </p:nvPr>
        </p:nvSpPr>
        <p:spPr/>
        <p:txBody>
          <a:bodyPr/>
          <a:lstStyle/>
          <a:p>
            <a:fld id="{6C50770C-41CE-0E43-9097-A53430F0A7A2}" type="datetimeFigureOut">
              <a:rPr lang="en-US" smtClean="0"/>
              <a:t>8/7/23</a:t>
            </a:fld>
            <a:endParaRPr lang="en-US"/>
          </a:p>
        </p:txBody>
      </p:sp>
      <p:sp>
        <p:nvSpPr>
          <p:cNvPr id="4" name="Footer Placeholder 3">
            <a:extLst>
              <a:ext uri="{FF2B5EF4-FFF2-40B4-BE49-F238E27FC236}">
                <a16:creationId xmlns:a16="http://schemas.microsoft.com/office/drawing/2014/main" id="{BD89F70C-FD2E-84A2-1FAE-65ACF83CC0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9E190F1-D7E3-3ED1-7B1E-7007035024B5}"/>
              </a:ext>
            </a:extLst>
          </p:cNvPr>
          <p:cNvSpPr>
            <a:spLocks noGrp="1"/>
          </p:cNvSpPr>
          <p:nvPr>
            <p:ph type="sldNum" sz="quarter" idx="12"/>
          </p:nvPr>
        </p:nvSpPr>
        <p:spPr/>
        <p:txBody>
          <a:bodyPr/>
          <a:lstStyle/>
          <a:p>
            <a:fld id="{CD571685-AE5A-C446-AF2E-15B55E3AD0CF}" type="slidenum">
              <a:rPr lang="en-US" smtClean="0"/>
              <a:t>‹#›</a:t>
            </a:fld>
            <a:endParaRPr lang="en-US"/>
          </a:p>
        </p:txBody>
      </p:sp>
    </p:spTree>
    <p:extLst>
      <p:ext uri="{BB962C8B-B14F-4D97-AF65-F5344CB8AC3E}">
        <p14:creationId xmlns:p14="http://schemas.microsoft.com/office/powerpoint/2010/main" val="682448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5DB796-85E5-8C4B-ADC4-38AD296FC171}"/>
              </a:ext>
            </a:extLst>
          </p:cNvPr>
          <p:cNvSpPr>
            <a:spLocks noGrp="1"/>
          </p:cNvSpPr>
          <p:nvPr>
            <p:ph type="dt" sz="half" idx="10"/>
          </p:nvPr>
        </p:nvSpPr>
        <p:spPr/>
        <p:txBody>
          <a:bodyPr/>
          <a:lstStyle/>
          <a:p>
            <a:fld id="{6C50770C-41CE-0E43-9097-A53430F0A7A2}" type="datetimeFigureOut">
              <a:rPr lang="en-US" smtClean="0"/>
              <a:t>8/7/23</a:t>
            </a:fld>
            <a:endParaRPr lang="en-US"/>
          </a:p>
        </p:txBody>
      </p:sp>
      <p:sp>
        <p:nvSpPr>
          <p:cNvPr id="3" name="Footer Placeholder 2">
            <a:extLst>
              <a:ext uri="{FF2B5EF4-FFF2-40B4-BE49-F238E27FC236}">
                <a16:creationId xmlns:a16="http://schemas.microsoft.com/office/drawing/2014/main" id="{D81E00DF-A508-1839-3EF3-0B96FAA4519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4269449-2CB9-FF5E-3C4C-BEAC1528B075}"/>
              </a:ext>
            </a:extLst>
          </p:cNvPr>
          <p:cNvSpPr>
            <a:spLocks noGrp="1"/>
          </p:cNvSpPr>
          <p:nvPr>
            <p:ph type="sldNum" sz="quarter" idx="12"/>
          </p:nvPr>
        </p:nvSpPr>
        <p:spPr/>
        <p:txBody>
          <a:bodyPr/>
          <a:lstStyle/>
          <a:p>
            <a:fld id="{CD571685-AE5A-C446-AF2E-15B55E3AD0CF}" type="slidenum">
              <a:rPr lang="en-US" smtClean="0"/>
              <a:t>‹#›</a:t>
            </a:fld>
            <a:endParaRPr lang="en-US"/>
          </a:p>
        </p:txBody>
      </p:sp>
    </p:spTree>
    <p:extLst>
      <p:ext uri="{BB962C8B-B14F-4D97-AF65-F5344CB8AC3E}">
        <p14:creationId xmlns:p14="http://schemas.microsoft.com/office/powerpoint/2010/main" val="2939984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0AD8-39B1-7C7B-8E3E-E32209FEE0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327E07C-9D33-3323-26F5-7D582AB626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D1F3C0A-3C29-DB32-C782-EE886B1F43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49E9C9-F35F-80CC-176E-31C0183E2D31}"/>
              </a:ext>
            </a:extLst>
          </p:cNvPr>
          <p:cNvSpPr>
            <a:spLocks noGrp="1"/>
          </p:cNvSpPr>
          <p:nvPr>
            <p:ph type="dt" sz="half" idx="10"/>
          </p:nvPr>
        </p:nvSpPr>
        <p:spPr/>
        <p:txBody>
          <a:bodyPr/>
          <a:lstStyle/>
          <a:p>
            <a:fld id="{6C50770C-41CE-0E43-9097-A53430F0A7A2}" type="datetimeFigureOut">
              <a:rPr lang="en-US" smtClean="0"/>
              <a:t>8/7/23</a:t>
            </a:fld>
            <a:endParaRPr lang="en-US"/>
          </a:p>
        </p:txBody>
      </p:sp>
      <p:sp>
        <p:nvSpPr>
          <p:cNvPr id="6" name="Footer Placeholder 5">
            <a:extLst>
              <a:ext uri="{FF2B5EF4-FFF2-40B4-BE49-F238E27FC236}">
                <a16:creationId xmlns:a16="http://schemas.microsoft.com/office/drawing/2014/main" id="{D192AC20-543D-DD6B-7FF5-E94A16B81A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D459C3-6D45-3BAE-6446-E05FD2F38AE8}"/>
              </a:ext>
            </a:extLst>
          </p:cNvPr>
          <p:cNvSpPr>
            <a:spLocks noGrp="1"/>
          </p:cNvSpPr>
          <p:nvPr>
            <p:ph type="sldNum" sz="quarter" idx="12"/>
          </p:nvPr>
        </p:nvSpPr>
        <p:spPr/>
        <p:txBody>
          <a:bodyPr/>
          <a:lstStyle/>
          <a:p>
            <a:fld id="{CD571685-AE5A-C446-AF2E-15B55E3AD0CF}" type="slidenum">
              <a:rPr lang="en-US" smtClean="0"/>
              <a:t>‹#›</a:t>
            </a:fld>
            <a:endParaRPr lang="en-US"/>
          </a:p>
        </p:txBody>
      </p:sp>
    </p:spTree>
    <p:extLst>
      <p:ext uri="{BB962C8B-B14F-4D97-AF65-F5344CB8AC3E}">
        <p14:creationId xmlns:p14="http://schemas.microsoft.com/office/powerpoint/2010/main" val="2418140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CA039-464C-BEFA-8AE0-18F0E2D323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2B200E9-37C0-F6ED-CF04-43CF0FE201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5D955B9-559B-FB61-2925-9512AEFA29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2DA2E8-4639-1774-8C86-61409CBE5739}"/>
              </a:ext>
            </a:extLst>
          </p:cNvPr>
          <p:cNvSpPr>
            <a:spLocks noGrp="1"/>
          </p:cNvSpPr>
          <p:nvPr>
            <p:ph type="dt" sz="half" idx="10"/>
          </p:nvPr>
        </p:nvSpPr>
        <p:spPr/>
        <p:txBody>
          <a:bodyPr/>
          <a:lstStyle/>
          <a:p>
            <a:fld id="{6C50770C-41CE-0E43-9097-A53430F0A7A2}" type="datetimeFigureOut">
              <a:rPr lang="en-US" smtClean="0"/>
              <a:t>8/7/23</a:t>
            </a:fld>
            <a:endParaRPr lang="en-US"/>
          </a:p>
        </p:txBody>
      </p:sp>
      <p:sp>
        <p:nvSpPr>
          <p:cNvPr id="6" name="Footer Placeholder 5">
            <a:extLst>
              <a:ext uri="{FF2B5EF4-FFF2-40B4-BE49-F238E27FC236}">
                <a16:creationId xmlns:a16="http://schemas.microsoft.com/office/drawing/2014/main" id="{D0B8FEB5-2E75-6D4B-CC0D-C7E5D071FE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45684E-C314-7A98-D287-0530A39C6E5E}"/>
              </a:ext>
            </a:extLst>
          </p:cNvPr>
          <p:cNvSpPr>
            <a:spLocks noGrp="1"/>
          </p:cNvSpPr>
          <p:nvPr>
            <p:ph type="sldNum" sz="quarter" idx="12"/>
          </p:nvPr>
        </p:nvSpPr>
        <p:spPr/>
        <p:txBody>
          <a:bodyPr/>
          <a:lstStyle/>
          <a:p>
            <a:fld id="{CD571685-AE5A-C446-AF2E-15B55E3AD0CF}" type="slidenum">
              <a:rPr lang="en-US" smtClean="0"/>
              <a:t>‹#›</a:t>
            </a:fld>
            <a:endParaRPr lang="en-US"/>
          </a:p>
        </p:txBody>
      </p:sp>
    </p:spTree>
    <p:extLst>
      <p:ext uri="{BB962C8B-B14F-4D97-AF65-F5344CB8AC3E}">
        <p14:creationId xmlns:p14="http://schemas.microsoft.com/office/powerpoint/2010/main" val="30413187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577026-5538-64AF-EAF8-E425D19D8A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8D21DBD-31DA-F748-293B-F51852BA86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97C2C4F-FF3E-8356-10C7-E0CE7556CB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50770C-41CE-0E43-9097-A53430F0A7A2}" type="datetimeFigureOut">
              <a:rPr lang="en-US" smtClean="0"/>
              <a:t>8/7/23</a:t>
            </a:fld>
            <a:endParaRPr lang="en-US"/>
          </a:p>
        </p:txBody>
      </p:sp>
      <p:sp>
        <p:nvSpPr>
          <p:cNvPr id="5" name="Footer Placeholder 4">
            <a:extLst>
              <a:ext uri="{FF2B5EF4-FFF2-40B4-BE49-F238E27FC236}">
                <a16:creationId xmlns:a16="http://schemas.microsoft.com/office/drawing/2014/main" id="{AB871DD2-64BF-5F76-6E86-F5EC2B9EB0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C8C9F88-59E8-DF7E-A272-2EB2EBCA7C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571685-AE5A-C446-AF2E-15B55E3AD0CF}" type="slidenum">
              <a:rPr lang="en-US" smtClean="0"/>
              <a:t>‹#›</a:t>
            </a:fld>
            <a:endParaRPr lang="en-US"/>
          </a:p>
        </p:txBody>
      </p:sp>
    </p:spTree>
    <p:extLst>
      <p:ext uri="{BB962C8B-B14F-4D97-AF65-F5344CB8AC3E}">
        <p14:creationId xmlns:p14="http://schemas.microsoft.com/office/powerpoint/2010/main" val="310076537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png"/><Relationship Id="rId7" Type="http://schemas.openxmlformats.org/officeDocument/2006/relationships/diagramQuickStyle" Target="../diagrams/quickStyle2.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10.gif"/><Relationship Id="rId9" Type="http://schemas.microsoft.com/office/2007/relationships/diagramDrawing" Target="../diagrams/drawing2.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9.png"/><Relationship Id="rId7" Type="http://schemas.openxmlformats.org/officeDocument/2006/relationships/diagramQuickStyle" Target="../diagrams/quickStyle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11.png"/><Relationship Id="rId9" Type="http://schemas.microsoft.com/office/2007/relationships/diagramDrawing" Target="../diagrams/drawing3.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2.png"/><Relationship Id="rId7" Type="http://schemas.openxmlformats.org/officeDocument/2006/relationships/diagramQuickStyle" Target="../diagrams/quickStyle4.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12.jpg"/><Relationship Id="rId9" Type="http://schemas.microsoft.com/office/2007/relationships/diagramDrawing" Target="../diagrams/drawing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3.gif"/></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D5E7B3-1988-A3D0-8B03-6F64218027E7}"/>
              </a:ext>
            </a:extLst>
          </p:cNvPr>
          <p:cNvPicPr>
            <a:picLocks noChangeAspect="1"/>
          </p:cNvPicPr>
          <p:nvPr/>
        </p:nvPicPr>
        <p:blipFill>
          <a:blip r:embed="rId2"/>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E8ACB2BF-1A89-9C7A-8CBF-CC6366E73B68}"/>
              </a:ext>
            </a:extLst>
          </p:cNvPr>
          <p:cNvSpPr txBox="1"/>
          <p:nvPr/>
        </p:nvSpPr>
        <p:spPr>
          <a:xfrm>
            <a:off x="82402" y="1957793"/>
            <a:ext cx="6573580" cy="1323439"/>
          </a:xfrm>
          <a:prstGeom prst="rect">
            <a:avLst/>
          </a:prstGeom>
          <a:noFill/>
        </p:spPr>
        <p:txBody>
          <a:bodyPr wrap="square">
            <a:spAutoFit/>
          </a:bodyPr>
          <a:lstStyle/>
          <a:p>
            <a:pPr algn="ctr"/>
            <a:r>
              <a:rPr lang="en-US" sz="4000" b="1" dirty="0">
                <a:solidFill>
                  <a:schemeClr val="bg1">
                    <a:lumMod val="65000"/>
                  </a:schemeClr>
                </a:solidFill>
                <a:latin typeface="Arial" panose="020B0604020202020204" pitchFamily="34" charset="0"/>
                <a:cs typeface="Arial" panose="020B0604020202020204" pitchFamily="34" charset="0"/>
              </a:rPr>
              <a:t>Heart Disease Prediction </a:t>
            </a:r>
            <a:r>
              <a:rPr lang="en-US" sz="4000" b="1" dirty="0">
                <a:solidFill>
                  <a:srgbClr val="FC746C"/>
                </a:solidFill>
                <a:latin typeface="Arial" panose="020B0604020202020204" pitchFamily="34" charset="0"/>
                <a:cs typeface="Arial" panose="020B0604020202020204" pitchFamily="34" charset="0"/>
              </a:rPr>
              <a:t>Using Machine Learning</a:t>
            </a:r>
            <a:endParaRPr lang="en-US" sz="4000" b="1" i="0" u="none" strike="noStrike" dirty="0">
              <a:solidFill>
                <a:srgbClr val="FC746C"/>
              </a:solidFill>
              <a:effectLst/>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71D124C7-2E5D-D3BB-738E-C679225645E0}"/>
              </a:ext>
            </a:extLst>
          </p:cNvPr>
          <p:cNvSpPr txBox="1"/>
          <p:nvPr/>
        </p:nvSpPr>
        <p:spPr>
          <a:xfrm>
            <a:off x="252522" y="3281232"/>
            <a:ext cx="2029007" cy="907941"/>
          </a:xfrm>
          <a:prstGeom prst="rect">
            <a:avLst/>
          </a:prstGeom>
          <a:noFill/>
        </p:spPr>
        <p:txBody>
          <a:bodyPr wrap="square" rtlCol="0">
            <a:spAutoFit/>
          </a:bodyPr>
          <a:lstStyle/>
          <a:p>
            <a:pPr algn="r">
              <a:spcAft>
                <a:spcPts val="600"/>
              </a:spcAft>
            </a:pPr>
            <a:r>
              <a:rPr lang="en-US" sz="2400" b="1" dirty="0">
                <a:latin typeface="+mj-lt"/>
                <a:cs typeface="Calibri" panose="020F0502020204030204" pitchFamily="34" charset="0"/>
              </a:rPr>
              <a:t>By Vipul Arora</a:t>
            </a:r>
            <a:endParaRPr lang="en-US" sz="2400" b="1" dirty="0"/>
          </a:p>
          <a:p>
            <a:pPr algn="r">
              <a:spcAft>
                <a:spcPts val="600"/>
              </a:spcAft>
            </a:pPr>
            <a:endParaRPr lang="en-US" sz="2400" b="1" dirty="0"/>
          </a:p>
        </p:txBody>
      </p:sp>
    </p:spTree>
    <p:extLst>
      <p:ext uri="{BB962C8B-B14F-4D97-AF65-F5344CB8AC3E}">
        <p14:creationId xmlns:p14="http://schemas.microsoft.com/office/powerpoint/2010/main" val="1370107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F7CFB18-8960-EF46-35CA-78B569E2F7AD}"/>
              </a:ext>
            </a:extLst>
          </p:cNvPr>
          <p:cNvSpPr/>
          <p:nvPr/>
        </p:nvSpPr>
        <p:spPr>
          <a:xfrm>
            <a:off x="265814" y="233916"/>
            <a:ext cx="11695814" cy="636890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7" name="Picture 6" descr="A diagram of a blood pressure distribution&#10;&#10;Description automatically generated">
            <a:extLst>
              <a:ext uri="{FF2B5EF4-FFF2-40B4-BE49-F238E27FC236}">
                <a16:creationId xmlns:a16="http://schemas.microsoft.com/office/drawing/2014/main" id="{337C1C08-BDAC-334E-C367-6B1DD4AA4327}"/>
              </a:ext>
            </a:extLst>
          </p:cNvPr>
          <p:cNvPicPr>
            <a:picLocks noChangeAspect="1"/>
          </p:cNvPicPr>
          <p:nvPr/>
        </p:nvPicPr>
        <p:blipFill>
          <a:blip r:embed="rId2"/>
          <a:stretch>
            <a:fillRect/>
          </a:stretch>
        </p:blipFill>
        <p:spPr>
          <a:xfrm>
            <a:off x="1988612" y="3744651"/>
            <a:ext cx="3628703" cy="2777924"/>
          </a:xfrm>
          <a:prstGeom prst="rect">
            <a:avLst/>
          </a:prstGeom>
        </p:spPr>
      </p:pic>
      <p:pic>
        <p:nvPicPr>
          <p:cNvPr id="9" name="Picture 8" descr="A graph of a number of patients&#10;&#10;Description automatically generated">
            <a:extLst>
              <a:ext uri="{FF2B5EF4-FFF2-40B4-BE49-F238E27FC236}">
                <a16:creationId xmlns:a16="http://schemas.microsoft.com/office/drawing/2014/main" id="{0D71E369-2021-07E8-DB24-BE6E479E93CC}"/>
              </a:ext>
            </a:extLst>
          </p:cNvPr>
          <p:cNvPicPr>
            <a:picLocks noChangeAspect="1"/>
          </p:cNvPicPr>
          <p:nvPr/>
        </p:nvPicPr>
        <p:blipFill>
          <a:blip r:embed="rId3"/>
          <a:stretch>
            <a:fillRect/>
          </a:stretch>
        </p:blipFill>
        <p:spPr>
          <a:xfrm>
            <a:off x="7062329" y="3602126"/>
            <a:ext cx="3731789" cy="2883947"/>
          </a:xfrm>
          <a:prstGeom prst="rect">
            <a:avLst/>
          </a:prstGeom>
        </p:spPr>
      </p:pic>
      <p:pic>
        <p:nvPicPr>
          <p:cNvPr id="11" name="Picture 10" descr="A blue and orange pie chart&#10;&#10;Description automatically generated">
            <a:extLst>
              <a:ext uri="{FF2B5EF4-FFF2-40B4-BE49-F238E27FC236}">
                <a16:creationId xmlns:a16="http://schemas.microsoft.com/office/drawing/2014/main" id="{33F4077A-59C3-984D-3418-8941790556B5}"/>
              </a:ext>
            </a:extLst>
          </p:cNvPr>
          <p:cNvPicPr>
            <a:picLocks noChangeAspect="1"/>
          </p:cNvPicPr>
          <p:nvPr/>
        </p:nvPicPr>
        <p:blipFill>
          <a:blip r:embed="rId4"/>
          <a:stretch>
            <a:fillRect/>
          </a:stretch>
        </p:blipFill>
        <p:spPr>
          <a:xfrm>
            <a:off x="8134616" y="1107415"/>
            <a:ext cx="1983369" cy="2310952"/>
          </a:xfrm>
          <a:prstGeom prst="rect">
            <a:avLst/>
          </a:prstGeom>
        </p:spPr>
      </p:pic>
      <p:pic>
        <p:nvPicPr>
          <p:cNvPr id="13" name="Picture 12" descr="A graph of heart rate&#10;&#10;Description automatically generated">
            <a:extLst>
              <a:ext uri="{FF2B5EF4-FFF2-40B4-BE49-F238E27FC236}">
                <a16:creationId xmlns:a16="http://schemas.microsoft.com/office/drawing/2014/main" id="{5B35772F-12FC-9A1A-045D-EE0EE384936A}"/>
              </a:ext>
            </a:extLst>
          </p:cNvPr>
          <p:cNvPicPr>
            <a:picLocks noChangeAspect="1"/>
          </p:cNvPicPr>
          <p:nvPr/>
        </p:nvPicPr>
        <p:blipFill>
          <a:blip r:embed="rId5"/>
          <a:stretch>
            <a:fillRect/>
          </a:stretch>
        </p:blipFill>
        <p:spPr>
          <a:xfrm>
            <a:off x="2074015" y="892735"/>
            <a:ext cx="3543300" cy="2825750"/>
          </a:xfrm>
          <a:prstGeom prst="rect">
            <a:avLst/>
          </a:prstGeom>
        </p:spPr>
      </p:pic>
      <p:sp>
        <p:nvSpPr>
          <p:cNvPr id="4" name="Title 1">
            <a:extLst>
              <a:ext uri="{FF2B5EF4-FFF2-40B4-BE49-F238E27FC236}">
                <a16:creationId xmlns:a16="http://schemas.microsoft.com/office/drawing/2014/main" id="{BBE04244-3728-D90C-4DA1-B63BE1F20204}"/>
              </a:ext>
            </a:extLst>
          </p:cNvPr>
          <p:cNvSpPr>
            <a:spLocks noGrp="1"/>
          </p:cNvSpPr>
          <p:nvPr>
            <p:ph type="title"/>
          </p:nvPr>
        </p:nvSpPr>
        <p:spPr>
          <a:xfrm>
            <a:off x="4368717" y="259599"/>
            <a:ext cx="4437080" cy="552892"/>
          </a:xfrm>
        </p:spPr>
        <p:txBody>
          <a:bodyPr>
            <a:noAutofit/>
          </a:bodyPr>
          <a:lstStyle/>
          <a:p>
            <a:r>
              <a:rPr lang="en-IN" sz="3600" b="1" dirty="0"/>
              <a:t>Univariate Analysis</a:t>
            </a:r>
          </a:p>
        </p:txBody>
      </p:sp>
    </p:spTree>
    <p:extLst>
      <p:ext uri="{BB962C8B-B14F-4D97-AF65-F5344CB8AC3E}">
        <p14:creationId xmlns:p14="http://schemas.microsoft.com/office/powerpoint/2010/main" val="2367437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4F4A2C4-AC8A-AC4D-3401-302DAC96B468}"/>
              </a:ext>
            </a:extLst>
          </p:cNvPr>
          <p:cNvSpPr/>
          <p:nvPr/>
        </p:nvSpPr>
        <p:spPr>
          <a:xfrm>
            <a:off x="265814" y="233916"/>
            <a:ext cx="11695814" cy="636890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7" name="Picture 6" descr="A graph of different colored squares&#10;&#10;Description automatically generated">
            <a:extLst>
              <a:ext uri="{FF2B5EF4-FFF2-40B4-BE49-F238E27FC236}">
                <a16:creationId xmlns:a16="http://schemas.microsoft.com/office/drawing/2014/main" id="{10653B5C-A3A0-4B10-21F1-4E384FA35808}"/>
              </a:ext>
            </a:extLst>
          </p:cNvPr>
          <p:cNvPicPr>
            <a:picLocks noChangeAspect="1"/>
          </p:cNvPicPr>
          <p:nvPr/>
        </p:nvPicPr>
        <p:blipFill>
          <a:blip r:embed="rId2"/>
          <a:stretch>
            <a:fillRect/>
          </a:stretch>
        </p:blipFill>
        <p:spPr>
          <a:xfrm>
            <a:off x="656937" y="1465545"/>
            <a:ext cx="5439063" cy="4228313"/>
          </a:xfrm>
          <a:prstGeom prst="rect">
            <a:avLst/>
          </a:prstGeom>
        </p:spPr>
      </p:pic>
      <p:pic>
        <p:nvPicPr>
          <p:cNvPr id="11" name="Picture 10" descr="A chart with different colored squares&#10;&#10;Description automatically generated">
            <a:extLst>
              <a:ext uri="{FF2B5EF4-FFF2-40B4-BE49-F238E27FC236}">
                <a16:creationId xmlns:a16="http://schemas.microsoft.com/office/drawing/2014/main" id="{1480702B-8153-0E77-CEB0-C6C2889EDF1E}"/>
              </a:ext>
            </a:extLst>
          </p:cNvPr>
          <p:cNvPicPr>
            <a:picLocks noChangeAspect="1"/>
          </p:cNvPicPr>
          <p:nvPr/>
        </p:nvPicPr>
        <p:blipFill>
          <a:blip r:embed="rId3"/>
          <a:stretch>
            <a:fillRect/>
          </a:stretch>
        </p:blipFill>
        <p:spPr>
          <a:xfrm>
            <a:off x="7951761" y="892735"/>
            <a:ext cx="3411084" cy="2628778"/>
          </a:xfrm>
          <a:prstGeom prst="rect">
            <a:avLst/>
          </a:prstGeom>
        </p:spPr>
      </p:pic>
      <p:pic>
        <p:nvPicPr>
          <p:cNvPr id="13" name="Picture 12" descr="A graph of different colored boxes&#10;&#10;Description automatically generated">
            <a:extLst>
              <a:ext uri="{FF2B5EF4-FFF2-40B4-BE49-F238E27FC236}">
                <a16:creationId xmlns:a16="http://schemas.microsoft.com/office/drawing/2014/main" id="{1D1DE04B-3ACD-D20F-44BE-8EA77F5FAD06}"/>
              </a:ext>
            </a:extLst>
          </p:cNvPr>
          <p:cNvPicPr>
            <a:picLocks noChangeAspect="1"/>
          </p:cNvPicPr>
          <p:nvPr/>
        </p:nvPicPr>
        <p:blipFill>
          <a:blip r:embed="rId4"/>
          <a:stretch>
            <a:fillRect/>
          </a:stretch>
        </p:blipFill>
        <p:spPr>
          <a:xfrm>
            <a:off x="7951761" y="3730924"/>
            <a:ext cx="3569826" cy="2787233"/>
          </a:xfrm>
          <a:prstGeom prst="rect">
            <a:avLst/>
          </a:prstGeom>
        </p:spPr>
      </p:pic>
      <p:sp>
        <p:nvSpPr>
          <p:cNvPr id="6" name="Title 1">
            <a:extLst>
              <a:ext uri="{FF2B5EF4-FFF2-40B4-BE49-F238E27FC236}">
                <a16:creationId xmlns:a16="http://schemas.microsoft.com/office/drawing/2014/main" id="{CC618383-8137-886D-B683-2576713F2BAC}"/>
              </a:ext>
            </a:extLst>
          </p:cNvPr>
          <p:cNvSpPr>
            <a:spLocks noGrp="1"/>
          </p:cNvSpPr>
          <p:nvPr>
            <p:ph type="title"/>
          </p:nvPr>
        </p:nvSpPr>
        <p:spPr>
          <a:xfrm>
            <a:off x="4343665" y="339843"/>
            <a:ext cx="3702789" cy="552892"/>
          </a:xfrm>
        </p:spPr>
        <p:txBody>
          <a:bodyPr>
            <a:noAutofit/>
          </a:bodyPr>
          <a:lstStyle/>
          <a:p>
            <a:r>
              <a:rPr lang="en-IN" sz="3600" b="1" dirty="0"/>
              <a:t>Bivariate Analysis</a:t>
            </a:r>
          </a:p>
        </p:txBody>
      </p:sp>
    </p:spTree>
    <p:extLst>
      <p:ext uri="{BB962C8B-B14F-4D97-AF65-F5344CB8AC3E}">
        <p14:creationId xmlns:p14="http://schemas.microsoft.com/office/powerpoint/2010/main" val="4167790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graph with blue and orange squares&#10;&#10;Description automatically generated">
            <a:extLst>
              <a:ext uri="{FF2B5EF4-FFF2-40B4-BE49-F238E27FC236}">
                <a16:creationId xmlns:a16="http://schemas.microsoft.com/office/drawing/2014/main" id="{B10D24FD-1D25-77C4-4E3B-3DC0A3C7BDC0}"/>
              </a:ext>
            </a:extLst>
          </p:cNvPr>
          <p:cNvPicPr>
            <a:picLocks noChangeAspect="1"/>
          </p:cNvPicPr>
          <p:nvPr/>
        </p:nvPicPr>
        <p:blipFill>
          <a:blip r:embed="rId2"/>
          <a:stretch>
            <a:fillRect/>
          </a:stretch>
        </p:blipFill>
        <p:spPr>
          <a:xfrm>
            <a:off x="643467" y="1424782"/>
            <a:ext cx="5291666" cy="4008436"/>
          </a:xfrm>
          <a:prstGeom prst="rect">
            <a:avLst/>
          </a:prstGeom>
        </p:spPr>
      </p:pic>
      <p:pic>
        <p:nvPicPr>
          <p:cNvPr id="6" name="Picture 5" descr="A graph of exercise and exercise&#10;&#10;Description automatically generated">
            <a:extLst>
              <a:ext uri="{FF2B5EF4-FFF2-40B4-BE49-F238E27FC236}">
                <a16:creationId xmlns:a16="http://schemas.microsoft.com/office/drawing/2014/main" id="{948D885C-C1DD-548A-65E3-A34170141DE6}"/>
              </a:ext>
            </a:extLst>
          </p:cNvPr>
          <p:cNvPicPr>
            <a:picLocks noChangeAspect="1"/>
          </p:cNvPicPr>
          <p:nvPr/>
        </p:nvPicPr>
        <p:blipFill>
          <a:blip r:embed="rId3"/>
          <a:stretch>
            <a:fillRect/>
          </a:stretch>
        </p:blipFill>
        <p:spPr>
          <a:xfrm>
            <a:off x="6256865" y="1424781"/>
            <a:ext cx="5291667" cy="4008437"/>
          </a:xfrm>
          <a:prstGeom prst="rect">
            <a:avLst/>
          </a:prstGeom>
        </p:spPr>
      </p:pic>
    </p:spTree>
    <p:extLst>
      <p:ext uri="{BB962C8B-B14F-4D97-AF65-F5344CB8AC3E}">
        <p14:creationId xmlns:p14="http://schemas.microsoft.com/office/powerpoint/2010/main" val="1774525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graph of a number of major vessels&#10;&#10;Description automatically generated">
            <a:extLst>
              <a:ext uri="{FF2B5EF4-FFF2-40B4-BE49-F238E27FC236}">
                <a16:creationId xmlns:a16="http://schemas.microsoft.com/office/drawing/2014/main" id="{F78D2C07-162D-E121-A714-63AD3A14301C}"/>
              </a:ext>
            </a:extLst>
          </p:cNvPr>
          <p:cNvPicPr>
            <a:picLocks noChangeAspect="1"/>
          </p:cNvPicPr>
          <p:nvPr/>
        </p:nvPicPr>
        <p:blipFill>
          <a:blip r:embed="rId2"/>
          <a:stretch>
            <a:fillRect/>
          </a:stretch>
        </p:blipFill>
        <p:spPr>
          <a:xfrm>
            <a:off x="643467" y="1781970"/>
            <a:ext cx="5291666" cy="3294060"/>
          </a:xfrm>
          <a:prstGeom prst="rect">
            <a:avLst/>
          </a:prstGeom>
        </p:spPr>
      </p:pic>
      <p:pic>
        <p:nvPicPr>
          <p:cNvPr id="8" name="Picture 7" descr="A graph of a slope&#10;&#10;Description automatically generated">
            <a:extLst>
              <a:ext uri="{FF2B5EF4-FFF2-40B4-BE49-F238E27FC236}">
                <a16:creationId xmlns:a16="http://schemas.microsoft.com/office/drawing/2014/main" id="{AA4FF81D-6A02-95BA-AE4E-526CE8C34749}"/>
              </a:ext>
            </a:extLst>
          </p:cNvPr>
          <p:cNvPicPr>
            <a:picLocks noChangeAspect="1"/>
          </p:cNvPicPr>
          <p:nvPr/>
        </p:nvPicPr>
        <p:blipFill>
          <a:blip r:embed="rId3"/>
          <a:stretch>
            <a:fillRect/>
          </a:stretch>
        </p:blipFill>
        <p:spPr>
          <a:xfrm>
            <a:off x="6256865" y="1788583"/>
            <a:ext cx="5291667" cy="3280833"/>
          </a:xfrm>
          <a:prstGeom prst="rect">
            <a:avLst/>
          </a:prstGeom>
        </p:spPr>
      </p:pic>
    </p:spTree>
    <p:extLst>
      <p:ext uri="{BB962C8B-B14F-4D97-AF65-F5344CB8AC3E}">
        <p14:creationId xmlns:p14="http://schemas.microsoft.com/office/powerpoint/2010/main" val="1904832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39F4B0-0462-6DCD-CD4B-5B7E5D562C2C}"/>
              </a:ext>
            </a:extLst>
          </p:cNvPr>
          <p:cNvSpPr/>
          <p:nvPr/>
        </p:nvSpPr>
        <p:spPr>
          <a:xfrm>
            <a:off x="265814" y="233916"/>
            <a:ext cx="11695814" cy="636890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5" name="Picture 4" descr="A graph of blood pressure&#10;&#10;Description automatically generated">
            <a:extLst>
              <a:ext uri="{FF2B5EF4-FFF2-40B4-BE49-F238E27FC236}">
                <a16:creationId xmlns:a16="http://schemas.microsoft.com/office/drawing/2014/main" id="{69C9A899-E7F2-FB60-C569-F2C42653AFD6}"/>
              </a:ext>
            </a:extLst>
          </p:cNvPr>
          <p:cNvPicPr>
            <a:picLocks noChangeAspect="1"/>
          </p:cNvPicPr>
          <p:nvPr/>
        </p:nvPicPr>
        <p:blipFill>
          <a:blip r:embed="rId2"/>
          <a:stretch>
            <a:fillRect/>
          </a:stretch>
        </p:blipFill>
        <p:spPr>
          <a:xfrm>
            <a:off x="643467" y="1352022"/>
            <a:ext cx="5291666" cy="4153956"/>
          </a:xfrm>
          <a:prstGeom prst="rect">
            <a:avLst/>
          </a:prstGeom>
        </p:spPr>
      </p:pic>
      <p:sp>
        <p:nvSpPr>
          <p:cNvPr id="3" name="Title 1">
            <a:extLst>
              <a:ext uri="{FF2B5EF4-FFF2-40B4-BE49-F238E27FC236}">
                <a16:creationId xmlns:a16="http://schemas.microsoft.com/office/drawing/2014/main" id="{1A303788-5866-4139-AF1B-550CAFC572B5}"/>
              </a:ext>
            </a:extLst>
          </p:cNvPr>
          <p:cNvSpPr>
            <a:spLocks noGrp="1"/>
          </p:cNvSpPr>
          <p:nvPr>
            <p:ph type="title"/>
          </p:nvPr>
        </p:nvSpPr>
        <p:spPr>
          <a:xfrm>
            <a:off x="4343665" y="339843"/>
            <a:ext cx="4289972" cy="552892"/>
          </a:xfrm>
        </p:spPr>
        <p:txBody>
          <a:bodyPr>
            <a:noAutofit/>
          </a:bodyPr>
          <a:lstStyle/>
          <a:p>
            <a:r>
              <a:rPr lang="en-IN" sz="3600" b="1" dirty="0"/>
              <a:t>Multivariate Analysis</a:t>
            </a:r>
          </a:p>
        </p:txBody>
      </p:sp>
      <p:pic>
        <p:nvPicPr>
          <p:cNvPr id="2" name="Picture 1" descr="A graph of a stress test with blue and orange squares&#10;&#10;Description automatically generated">
            <a:extLst>
              <a:ext uri="{FF2B5EF4-FFF2-40B4-BE49-F238E27FC236}">
                <a16:creationId xmlns:a16="http://schemas.microsoft.com/office/drawing/2014/main" id="{FA2C16DE-1620-0081-3403-DDD78810C89A}"/>
              </a:ext>
            </a:extLst>
          </p:cNvPr>
          <p:cNvPicPr>
            <a:picLocks noChangeAspect="1"/>
          </p:cNvPicPr>
          <p:nvPr/>
        </p:nvPicPr>
        <p:blipFill>
          <a:blip r:embed="rId3"/>
          <a:stretch>
            <a:fillRect/>
          </a:stretch>
        </p:blipFill>
        <p:spPr>
          <a:xfrm>
            <a:off x="6256865" y="1438011"/>
            <a:ext cx="5291667" cy="3981978"/>
          </a:xfrm>
          <a:prstGeom prst="rect">
            <a:avLst/>
          </a:prstGeom>
        </p:spPr>
      </p:pic>
    </p:spTree>
    <p:extLst>
      <p:ext uri="{BB962C8B-B14F-4D97-AF65-F5344CB8AC3E}">
        <p14:creationId xmlns:p14="http://schemas.microsoft.com/office/powerpoint/2010/main" val="2962617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6E38A7-5DB4-F0DE-A242-EF66B13142D2}"/>
              </a:ext>
            </a:extLst>
          </p:cNvPr>
          <p:cNvSpPr/>
          <p:nvPr/>
        </p:nvSpPr>
        <p:spPr>
          <a:xfrm>
            <a:off x="265814" y="233916"/>
            <a:ext cx="11695814" cy="636890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7" name="Picture 6" descr="A graph of age versus number of vessels&#10;&#10;Description automatically generated">
            <a:extLst>
              <a:ext uri="{FF2B5EF4-FFF2-40B4-BE49-F238E27FC236}">
                <a16:creationId xmlns:a16="http://schemas.microsoft.com/office/drawing/2014/main" id="{AE0C4DD3-B6FB-0FE3-5893-CECE498BEE3A}"/>
              </a:ext>
            </a:extLst>
          </p:cNvPr>
          <p:cNvPicPr>
            <a:picLocks noChangeAspect="1"/>
          </p:cNvPicPr>
          <p:nvPr/>
        </p:nvPicPr>
        <p:blipFill>
          <a:blip r:embed="rId2"/>
          <a:stretch>
            <a:fillRect/>
          </a:stretch>
        </p:blipFill>
        <p:spPr>
          <a:xfrm>
            <a:off x="603190" y="1150947"/>
            <a:ext cx="5405143" cy="4186428"/>
          </a:xfrm>
          <a:prstGeom prst="rect">
            <a:avLst/>
          </a:prstGeom>
        </p:spPr>
      </p:pic>
      <p:pic>
        <p:nvPicPr>
          <p:cNvPr id="10" name="Picture 9" descr="A graph of different colored dots&#10;&#10;Description automatically generated">
            <a:extLst>
              <a:ext uri="{FF2B5EF4-FFF2-40B4-BE49-F238E27FC236}">
                <a16:creationId xmlns:a16="http://schemas.microsoft.com/office/drawing/2014/main" id="{DC0FB8B3-F487-8E43-2A0F-8C4DFF805530}"/>
              </a:ext>
            </a:extLst>
          </p:cNvPr>
          <p:cNvPicPr>
            <a:picLocks noChangeAspect="1"/>
          </p:cNvPicPr>
          <p:nvPr/>
        </p:nvPicPr>
        <p:blipFill>
          <a:blip r:embed="rId3"/>
          <a:stretch>
            <a:fillRect/>
          </a:stretch>
        </p:blipFill>
        <p:spPr>
          <a:xfrm>
            <a:off x="6096000" y="1165309"/>
            <a:ext cx="5405143" cy="4172066"/>
          </a:xfrm>
          <a:prstGeom prst="rect">
            <a:avLst/>
          </a:prstGeom>
        </p:spPr>
      </p:pic>
    </p:spTree>
    <p:extLst>
      <p:ext uri="{BB962C8B-B14F-4D97-AF65-F5344CB8AC3E}">
        <p14:creationId xmlns:p14="http://schemas.microsoft.com/office/powerpoint/2010/main" val="1255527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4EC844F-946A-70D0-534C-D9E2855B7DAE}"/>
              </a:ext>
            </a:extLst>
          </p:cNvPr>
          <p:cNvSpPr/>
          <p:nvPr/>
        </p:nvSpPr>
        <p:spPr>
          <a:xfrm>
            <a:off x="265814" y="233916"/>
            <a:ext cx="11695814" cy="636890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5" name="Picture 4" descr="A graph with numbers and a red line&#10;&#10;Description automatically generated with medium confidence">
            <a:extLst>
              <a:ext uri="{FF2B5EF4-FFF2-40B4-BE49-F238E27FC236}">
                <a16:creationId xmlns:a16="http://schemas.microsoft.com/office/drawing/2014/main" id="{42469E0A-CBB7-325E-4D75-E1C350DDBB3D}"/>
              </a:ext>
            </a:extLst>
          </p:cNvPr>
          <p:cNvPicPr>
            <a:picLocks noChangeAspect="1"/>
          </p:cNvPicPr>
          <p:nvPr/>
        </p:nvPicPr>
        <p:blipFill>
          <a:blip r:embed="rId2"/>
          <a:stretch>
            <a:fillRect/>
          </a:stretch>
        </p:blipFill>
        <p:spPr>
          <a:xfrm>
            <a:off x="279274" y="1116419"/>
            <a:ext cx="5859722" cy="4614530"/>
          </a:xfrm>
          <a:prstGeom prst="rect">
            <a:avLst/>
          </a:prstGeom>
        </p:spPr>
      </p:pic>
      <p:pic>
        <p:nvPicPr>
          <p:cNvPr id="7" name="Picture 6" descr="A screenshot of a graph&#10;&#10;Description automatically generated">
            <a:extLst>
              <a:ext uri="{FF2B5EF4-FFF2-40B4-BE49-F238E27FC236}">
                <a16:creationId xmlns:a16="http://schemas.microsoft.com/office/drawing/2014/main" id="{8FE89041-E87A-64D8-C57B-BD38FD998493}"/>
              </a:ext>
            </a:extLst>
          </p:cNvPr>
          <p:cNvPicPr>
            <a:picLocks noChangeAspect="1"/>
          </p:cNvPicPr>
          <p:nvPr/>
        </p:nvPicPr>
        <p:blipFill>
          <a:blip r:embed="rId3"/>
          <a:stretch>
            <a:fillRect/>
          </a:stretch>
        </p:blipFill>
        <p:spPr>
          <a:xfrm>
            <a:off x="6275949" y="1297172"/>
            <a:ext cx="5544426" cy="3423683"/>
          </a:xfrm>
          <a:prstGeom prst="rect">
            <a:avLst/>
          </a:prstGeom>
        </p:spPr>
      </p:pic>
      <p:sp>
        <p:nvSpPr>
          <p:cNvPr id="3" name="Title 1">
            <a:extLst>
              <a:ext uri="{FF2B5EF4-FFF2-40B4-BE49-F238E27FC236}">
                <a16:creationId xmlns:a16="http://schemas.microsoft.com/office/drawing/2014/main" id="{1F064888-EA6C-1A16-B844-C951A3B84890}"/>
              </a:ext>
            </a:extLst>
          </p:cNvPr>
          <p:cNvSpPr>
            <a:spLocks noGrp="1"/>
          </p:cNvSpPr>
          <p:nvPr>
            <p:ph type="title"/>
          </p:nvPr>
        </p:nvSpPr>
        <p:spPr>
          <a:xfrm>
            <a:off x="5200313" y="308345"/>
            <a:ext cx="2422895" cy="552892"/>
          </a:xfrm>
        </p:spPr>
        <p:txBody>
          <a:bodyPr>
            <a:noAutofit/>
          </a:bodyPr>
          <a:lstStyle/>
          <a:p>
            <a:r>
              <a:rPr lang="en-IN" sz="3600" b="1" dirty="0"/>
              <a:t>Correlation</a:t>
            </a:r>
          </a:p>
        </p:txBody>
      </p:sp>
    </p:spTree>
    <p:extLst>
      <p:ext uri="{BB962C8B-B14F-4D97-AF65-F5344CB8AC3E}">
        <p14:creationId xmlns:p14="http://schemas.microsoft.com/office/powerpoint/2010/main" val="791752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DE21224-5200-4C23-32D2-FF0BE97B047F}"/>
              </a:ext>
            </a:extLst>
          </p:cNvPr>
          <p:cNvSpPr/>
          <p:nvPr/>
        </p:nvSpPr>
        <p:spPr>
          <a:xfrm>
            <a:off x="265814" y="233916"/>
            <a:ext cx="11695814" cy="636890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5" name="Picture 4" descr="A screenshot of a test results&#10;&#10;Description automatically generated">
            <a:extLst>
              <a:ext uri="{FF2B5EF4-FFF2-40B4-BE49-F238E27FC236}">
                <a16:creationId xmlns:a16="http://schemas.microsoft.com/office/drawing/2014/main" id="{AC81E8D7-467C-E27E-8AE4-D32A8CFB6351}"/>
              </a:ext>
            </a:extLst>
          </p:cNvPr>
          <p:cNvPicPr>
            <a:picLocks noChangeAspect="1"/>
          </p:cNvPicPr>
          <p:nvPr/>
        </p:nvPicPr>
        <p:blipFill rotWithShape="1">
          <a:blip r:embed="rId2"/>
          <a:srcRect t="5955"/>
          <a:stretch/>
        </p:blipFill>
        <p:spPr>
          <a:xfrm>
            <a:off x="866021" y="849979"/>
            <a:ext cx="10495400" cy="5752840"/>
          </a:xfrm>
          <a:prstGeom prst="rect">
            <a:avLst/>
          </a:prstGeom>
        </p:spPr>
      </p:pic>
      <p:sp>
        <p:nvSpPr>
          <p:cNvPr id="3" name="Title 1">
            <a:extLst>
              <a:ext uri="{FF2B5EF4-FFF2-40B4-BE49-F238E27FC236}">
                <a16:creationId xmlns:a16="http://schemas.microsoft.com/office/drawing/2014/main" id="{E95DDAFA-9064-D352-CFCC-373C0A7CC933}"/>
              </a:ext>
            </a:extLst>
          </p:cNvPr>
          <p:cNvSpPr>
            <a:spLocks noGrp="1"/>
          </p:cNvSpPr>
          <p:nvPr>
            <p:ph type="title"/>
          </p:nvPr>
        </p:nvSpPr>
        <p:spPr>
          <a:xfrm>
            <a:off x="4045282" y="233916"/>
            <a:ext cx="4289972" cy="552892"/>
          </a:xfrm>
        </p:spPr>
        <p:txBody>
          <a:bodyPr>
            <a:noAutofit/>
          </a:bodyPr>
          <a:lstStyle/>
          <a:p>
            <a:r>
              <a:rPr lang="en-IN" sz="3600" b="1" dirty="0"/>
              <a:t>Result Interpretation</a:t>
            </a:r>
          </a:p>
        </p:txBody>
      </p:sp>
    </p:spTree>
    <p:extLst>
      <p:ext uri="{BB962C8B-B14F-4D97-AF65-F5344CB8AC3E}">
        <p14:creationId xmlns:p14="http://schemas.microsoft.com/office/powerpoint/2010/main" val="32292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30A1F67-0F59-F471-419B-BD21618B2168}"/>
              </a:ext>
            </a:extLst>
          </p:cNvPr>
          <p:cNvSpPr/>
          <p:nvPr/>
        </p:nvSpPr>
        <p:spPr>
          <a:xfrm>
            <a:off x="265814" y="233916"/>
            <a:ext cx="11695814" cy="636890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4" name="Title 1">
            <a:extLst>
              <a:ext uri="{FF2B5EF4-FFF2-40B4-BE49-F238E27FC236}">
                <a16:creationId xmlns:a16="http://schemas.microsoft.com/office/drawing/2014/main" id="{CAEDF694-362C-9E54-EBD2-80D50FB64EEC}"/>
              </a:ext>
            </a:extLst>
          </p:cNvPr>
          <p:cNvSpPr>
            <a:spLocks noGrp="1"/>
          </p:cNvSpPr>
          <p:nvPr>
            <p:ph type="title"/>
          </p:nvPr>
        </p:nvSpPr>
        <p:spPr>
          <a:xfrm>
            <a:off x="4281035" y="626649"/>
            <a:ext cx="4289972" cy="552892"/>
          </a:xfrm>
        </p:spPr>
        <p:txBody>
          <a:bodyPr>
            <a:noAutofit/>
          </a:bodyPr>
          <a:lstStyle/>
          <a:p>
            <a:r>
              <a:rPr lang="en-IN" sz="3600" b="1" dirty="0"/>
              <a:t>Predictive Analysis</a:t>
            </a:r>
          </a:p>
        </p:txBody>
      </p:sp>
      <p:pic>
        <p:nvPicPr>
          <p:cNvPr id="5" name="Picture 4" descr="A blue and white squares with white text&#10;&#10;Description automatically generated">
            <a:extLst>
              <a:ext uri="{FF2B5EF4-FFF2-40B4-BE49-F238E27FC236}">
                <a16:creationId xmlns:a16="http://schemas.microsoft.com/office/drawing/2014/main" id="{AA2C3277-E38D-759A-E3EA-8E29F3A46146}"/>
              </a:ext>
            </a:extLst>
          </p:cNvPr>
          <p:cNvPicPr>
            <a:picLocks noChangeAspect="1"/>
          </p:cNvPicPr>
          <p:nvPr/>
        </p:nvPicPr>
        <p:blipFill rotWithShape="1">
          <a:blip r:embed="rId2"/>
          <a:srcRect l="2374" r="-4" b="-4"/>
          <a:stretch/>
        </p:blipFill>
        <p:spPr>
          <a:xfrm>
            <a:off x="326664" y="1712876"/>
            <a:ext cx="2855833" cy="2501110"/>
          </a:xfrm>
          <a:prstGeom prst="rect">
            <a:avLst/>
          </a:prstGeom>
        </p:spPr>
      </p:pic>
      <p:pic>
        <p:nvPicPr>
          <p:cNvPr id="6" name="Picture 5" descr="A blue and white squares with white text&#10;&#10;Description automatically generated">
            <a:extLst>
              <a:ext uri="{FF2B5EF4-FFF2-40B4-BE49-F238E27FC236}">
                <a16:creationId xmlns:a16="http://schemas.microsoft.com/office/drawing/2014/main" id="{08D4BACA-EDE2-5E09-BA0B-2EE3C8BCDD6A}"/>
              </a:ext>
            </a:extLst>
          </p:cNvPr>
          <p:cNvPicPr>
            <a:picLocks noChangeAspect="1"/>
          </p:cNvPicPr>
          <p:nvPr/>
        </p:nvPicPr>
        <p:blipFill rotWithShape="1">
          <a:blip r:embed="rId3"/>
          <a:srcRect l="4824" r="301"/>
          <a:stretch/>
        </p:blipFill>
        <p:spPr>
          <a:xfrm>
            <a:off x="3347377" y="1809964"/>
            <a:ext cx="2613376" cy="2306931"/>
          </a:xfrm>
          <a:prstGeom prst="rect">
            <a:avLst/>
          </a:prstGeom>
        </p:spPr>
      </p:pic>
      <p:pic>
        <p:nvPicPr>
          <p:cNvPr id="7" name="Picture 6" descr="A blue squares with white text&#10;&#10;Description automatically generated">
            <a:extLst>
              <a:ext uri="{FF2B5EF4-FFF2-40B4-BE49-F238E27FC236}">
                <a16:creationId xmlns:a16="http://schemas.microsoft.com/office/drawing/2014/main" id="{10842281-AD96-55DB-E94D-15855531F6E0}"/>
              </a:ext>
            </a:extLst>
          </p:cNvPr>
          <p:cNvPicPr>
            <a:picLocks noChangeAspect="1"/>
          </p:cNvPicPr>
          <p:nvPr/>
        </p:nvPicPr>
        <p:blipFill rotWithShape="1">
          <a:blip r:embed="rId4"/>
          <a:srcRect r="-1" b="147"/>
          <a:stretch/>
        </p:blipFill>
        <p:spPr>
          <a:xfrm>
            <a:off x="6252909" y="1842035"/>
            <a:ext cx="2589181" cy="2242789"/>
          </a:xfrm>
          <a:prstGeom prst="rect">
            <a:avLst/>
          </a:prstGeom>
        </p:spPr>
      </p:pic>
      <p:pic>
        <p:nvPicPr>
          <p:cNvPr id="8" name="Picture 7" descr="A blue and white squares with white text&#10;&#10;Description automatically generated">
            <a:extLst>
              <a:ext uri="{FF2B5EF4-FFF2-40B4-BE49-F238E27FC236}">
                <a16:creationId xmlns:a16="http://schemas.microsoft.com/office/drawing/2014/main" id="{AB0D65E9-7967-CBB8-EA53-684DC98667F5}"/>
              </a:ext>
            </a:extLst>
          </p:cNvPr>
          <p:cNvPicPr>
            <a:picLocks noChangeAspect="1"/>
          </p:cNvPicPr>
          <p:nvPr/>
        </p:nvPicPr>
        <p:blipFill rotWithShape="1">
          <a:blip r:embed="rId5"/>
          <a:srcRect r="-4" b="263"/>
          <a:stretch/>
        </p:blipFill>
        <p:spPr>
          <a:xfrm>
            <a:off x="9162624" y="1840791"/>
            <a:ext cx="2572901" cy="2245277"/>
          </a:xfrm>
          <a:prstGeom prst="rect">
            <a:avLst/>
          </a:prstGeom>
        </p:spPr>
      </p:pic>
      <p:pic>
        <p:nvPicPr>
          <p:cNvPr id="9" name="Picture 8" descr="A black and white text with numbers&#10;&#10;Description automatically generated">
            <a:extLst>
              <a:ext uri="{FF2B5EF4-FFF2-40B4-BE49-F238E27FC236}">
                <a16:creationId xmlns:a16="http://schemas.microsoft.com/office/drawing/2014/main" id="{BA0227D9-ED17-C6DD-77DA-F3A743D7A0DD}"/>
              </a:ext>
            </a:extLst>
          </p:cNvPr>
          <p:cNvPicPr>
            <a:picLocks noChangeAspect="1"/>
          </p:cNvPicPr>
          <p:nvPr/>
        </p:nvPicPr>
        <p:blipFill>
          <a:blip r:embed="rId6"/>
          <a:stretch>
            <a:fillRect/>
          </a:stretch>
        </p:blipFill>
        <p:spPr>
          <a:xfrm>
            <a:off x="3349909" y="4873961"/>
            <a:ext cx="5492181" cy="1098435"/>
          </a:xfrm>
          <a:prstGeom prst="rect">
            <a:avLst/>
          </a:prstGeom>
        </p:spPr>
      </p:pic>
    </p:spTree>
    <p:extLst>
      <p:ext uri="{BB962C8B-B14F-4D97-AF65-F5344CB8AC3E}">
        <p14:creationId xmlns:p14="http://schemas.microsoft.com/office/powerpoint/2010/main" val="3819245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66BABF-42F2-6C8A-B7E8-A3055B021051}"/>
              </a:ext>
            </a:extLst>
          </p:cNvPr>
          <p:cNvSpPr/>
          <p:nvPr/>
        </p:nvSpPr>
        <p:spPr>
          <a:xfrm>
            <a:off x="265814" y="233916"/>
            <a:ext cx="11695814" cy="636890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4" name="Picture 3" descr="A graph with lines and dots&#10;&#10;Description automatically generated">
            <a:extLst>
              <a:ext uri="{FF2B5EF4-FFF2-40B4-BE49-F238E27FC236}">
                <a16:creationId xmlns:a16="http://schemas.microsoft.com/office/drawing/2014/main" id="{FA91D050-B5D7-E702-DA73-35C298E1DCAC}"/>
              </a:ext>
            </a:extLst>
          </p:cNvPr>
          <p:cNvPicPr>
            <a:picLocks noChangeAspect="1"/>
          </p:cNvPicPr>
          <p:nvPr/>
        </p:nvPicPr>
        <p:blipFill>
          <a:blip r:embed="rId2"/>
          <a:stretch>
            <a:fillRect/>
          </a:stretch>
        </p:blipFill>
        <p:spPr>
          <a:xfrm>
            <a:off x="1547510" y="1073888"/>
            <a:ext cx="9138211" cy="5444269"/>
          </a:xfrm>
          <a:prstGeom prst="rect">
            <a:avLst/>
          </a:prstGeom>
        </p:spPr>
      </p:pic>
      <p:sp>
        <p:nvSpPr>
          <p:cNvPr id="2" name="Title 1">
            <a:extLst>
              <a:ext uri="{FF2B5EF4-FFF2-40B4-BE49-F238E27FC236}">
                <a16:creationId xmlns:a16="http://schemas.microsoft.com/office/drawing/2014/main" id="{FE3C4542-3700-60CB-33F4-E2BF4A2F33A5}"/>
              </a:ext>
            </a:extLst>
          </p:cNvPr>
          <p:cNvSpPr>
            <a:spLocks noGrp="1"/>
          </p:cNvSpPr>
          <p:nvPr>
            <p:ph type="title"/>
          </p:nvPr>
        </p:nvSpPr>
        <p:spPr>
          <a:xfrm>
            <a:off x="4343665" y="339843"/>
            <a:ext cx="4289972" cy="552892"/>
          </a:xfrm>
        </p:spPr>
        <p:txBody>
          <a:bodyPr>
            <a:noAutofit/>
          </a:bodyPr>
          <a:lstStyle/>
          <a:p>
            <a:r>
              <a:rPr lang="en-IN" sz="3600" b="1" dirty="0"/>
              <a:t>Model Accuracy</a:t>
            </a:r>
          </a:p>
        </p:txBody>
      </p:sp>
    </p:spTree>
    <p:extLst>
      <p:ext uri="{BB962C8B-B14F-4D97-AF65-F5344CB8AC3E}">
        <p14:creationId xmlns:p14="http://schemas.microsoft.com/office/powerpoint/2010/main" val="3116859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8C34D3D-60F3-7C9C-3BAE-8F083AF8979F}"/>
              </a:ext>
            </a:extLst>
          </p:cNvPr>
          <p:cNvSpPr/>
          <p:nvPr/>
        </p:nvSpPr>
        <p:spPr>
          <a:xfrm>
            <a:off x="265814" y="233916"/>
            <a:ext cx="11695814" cy="636890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8" name="Picture 7" descr="A screenshot of a computer&#10;&#10;Description automatically generated">
            <a:extLst>
              <a:ext uri="{FF2B5EF4-FFF2-40B4-BE49-F238E27FC236}">
                <a16:creationId xmlns:a16="http://schemas.microsoft.com/office/drawing/2014/main" id="{E01B8560-36F6-B09B-D983-A7773D10731A}"/>
              </a:ext>
            </a:extLst>
          </p:cNvPr>
          <p:cNvPicPr>
            <a:picLocks noChangeAspect="1"/>
          </p:cNvPicPr>
          <p:nvPr/>
        </p:nvPicPr>
        <p:blipFill rotWithShape="1">
          <a:blip r:embed="rId2"/>
          <a:srcRect l="6367" t="21705" r="75930" b="50000"/>
          <a:stretch/>
        </p:blipFill>
        <p:spPr>
          <a:xfrm>
            <a:off x="0" y="0"/>
            <a:ext cx="2158410" cy="1940442"/>
          </a:xfrm>
          <a:prstGeom prst="rect">
            <a:avLst/>
          </a:prstGeom>
        </p:spPr>
      </p:pic>
      <p:sp>
        <p:nvSpPr>
          <p:cNvPr id="2" name="Title 1">
            <a:extLst>
              <a:ext uri="{FF2B5EF4-FFF2-40B4-BE49-F238E27FC236}">
                <a16:creationId xmlns:a16="http://schemas.microsoft.com/office/drawing/2014/main" id="{AC8EB90B-B44F-B8BF-3285-36DD0AB92C58}"/>
              </a:ext>
            </a:extLst>
          </p:cNvPr>
          <p:cNvSpPr>
            <a:spLocks noGrp="1"/>
          </p:cNvSpPr>
          <p:nvPr>
            <p:ph type="title"/>
          </p:nvPr>
        </p:nvSpPr>
        <p:spPr>
          <a:xfrm>
            <a:off x="4540921" y="458044"/>
            <a:ext cx="4740246" cy="552892"/>
          </a:xfrm>
        </p:spPr>
        <p:txBody>
          <a:bodyPr>
            <a:noAutofit/>
          </a:bodyPr>
          <a:lstStyle/>
          <a:p>
            <a:r>
              <a:rPr lang="en-IN" sz="3600" b="1" dirty="0"/>
              <a:t>Problem Statement</a:t>
            </a:r>
          </a:p>
        </p:txBody>
      </p:sp>
      <p:graphicFrame>
        <p:nvGraphicFramePr>
          <p:cNvPr id="13" name="Content Placeholder 2">
            <a:extLst>
              <a:ext uri="{FF2B5EF4-FFF2-40B4-BE49-F238E27FC236}">
                <a16:creationId xmlns:a16="http://schemas.microsoft.com/office/drawing/2014/main" id="{A747B59E-8BC6-2D0E-3D43-E7D1E407A1C2}"/>
              </a:ext>
            </a:extLst>
          </p:cNvPr>
          <p:cNvGraphicFramePr>
            <a:graphicFrameLocks noGrp="1"/>
          </p:cNvGraphicFramePr>
          <p:nvPr>
            <p:ph idx="1"/>
            <p:extLst>
              <p:ext uri="{D42A27DB-BD31-4B8C-83A1-F6EECF244321}">
                <p14:modId xmlns:p14="http://schemas.microsoft.com/office/powerpoint/2010/main" val="215526863"/>
              </p:ext>
            </p:extLst>
          </p:nvPr>
        </p:nvGraphicFramePr>
        <p:xfrm>
          <a:off x="500514" y="1404339"/>
          <a:ext cx="11163165" cy="49002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descr="A screenshot of a computer&#10;&#10;Description automatically generated">
            <a:extLst>
              <a:ext uri="{FF2B5EF4-FFF2-40B4-BE49-F238E27FC236}">
                <a16:creationId xmlns:a16="http://schemas.microsoft.com/office/drawing/2014/main" id="{1115D2B4-2193-A003-4F78-30B283E8AC22}"/>
              </a:ext>
            </a:extLst>
          </p:cNvPr>
          <p:cNvPicPr>
            <a:picLocks noChangeAspect="1"/>
          </p:cNvPicPr>
          <p:nvPr/>
        </p:nvPicPr>
        <p:blipFill rotWithShape="1">
          <a:blip r:embed="rId8"/>
          <a:srcRect l="51192" t="67442" r="30756" b="16279"/>
          <a:stretch/>
        </p:blipFill>
        <p:spPr>
          <a:xfrm>
            <a:off x="9980428" y="5730949"/>
            <a:ext cx="2200939" cy="1116419"/>
          </a:xfrm>
          <a:prstGeom prst="rect">
            <a:avLst/>
          </a:prstGeom>
        </p:spPr>
      </p:pic>
    </p:spTree>
    <p:extLst>
      <p:ext uri="{BB962C8B-B14F-4D97-AF65-F5344CB8AC3E}">
        <p14:creationId xmlns:p14="http://schemas.microsoft.com/office/powerpoint/2010/main" val="2511044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B575A54-1038-FFFA-5D4B-A9C1FEE58DC4}"/>
              </a:ext>
            </a:extLst>
          </p:cNvPr>
          <p:cNvSpPr/>
          <p:nvPr/>
        </p:nvSpPr>
        <p:spPr>
          <a:xfrm>
            <a:off x="265814" y="233916"/>
            <a:ext cx="11695814" cy="636890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4" name="Title 1">
            <a:extLst>
              <a:ext uri="{FF2B5EF4-FFF2-40B4-BE49-F238E27FC236}">
                <a16:creationId xmlns:a16="http://schemas.microsoft.com/office/drawing/2014/main" id="{EFEFC38B-EF4B-DDD4-D72C-3C8473518BAA}"/>
              </a:ext>
            </a:extLst>
          </p:cNvPr>
          <p:cNvSpPr>
            <a:spLocks noGrp="1"/>
          </p:cNvSpPr>
          <p:nvPr>
            <p:ph type="title"/>
          </p:nvPr>
        </p:nvSpPr>
        <p:spPr>
          <a:xfrm>
            <a:off x="4343665" y="339843"/>
            <a:ext cx="4289972" cy="552892"/>
          </a:xfrm>
        </p:spPr>
        <p:txBody>
          <a:bodyPr>
            <a:noAutofit/>
          </a:bodyPr>
          <a:lstStyle/>
          <a:p>
            <a:r>
              <a:rPr lang="en-IN" sz="3600" b="1" dirty="0"/>
              <a:t>Summary</a:t>
            </a:r>
          </a:p>
        </p:txBody>
      </p:sp>
      <p:sp>
        <p:nvSpPr>
          <p:cNvPr id="5" name="TextBox 4">
            <a:extLst>
              <a:ext uri="{FF2B5EF4-FFF2-40B4-BE49-F238E27FC236}">
                <a16:creationId xmlns:a16="http://schemas.microsoft.com/office/drawing/2014/main" id="{E72C2299-69AC-3E5F-A463-C7E6D4C25B11}"/>
              </a:ext>
            </a:extLst>
          </p:cNvPr>
          <p:cNvSpPr txBox="1"/>
          <p:nvPr/>
        </p:nvSpPr>
        <p:spPr>
          <a:xfrm>
            <a:off x="515679" y="1516397"/>
            <a:ext cx="11410507" cy="4678204"/>
          </a:xfrm>
          <a:prstGeom prst="rect">
            <a:avLst/>
          </a:prstGeom>
          <a:noFill/>
        </p:spPr>
        <p:txBody>
          <a:bodyPr wrap="square" rtlCol="0">
            <a:spAutoFit/>
          </a:bodyPr>
          <a:lstStyle/>
          <a:p>
            <a:pPr algn="just"/>
            <a:r>
              <a:rPr lang="en-US" sz="1400" dirty="0">
                <a:effectLst/>
                <a:latin typeface="Helvetica Neue" panose="02000503000000020004" pitchFamily="2" charset="0"/>
              </a:rPr>
              <a:t>Our goal was to build a heart disease prediction model and compare the performance of various machine learning algorithms. The performance of the models was evaluated based on their training and testing accuracy. Here's a summary of the results we obtained:</a:t>
            </a:r>
          </a:p>
          <a:p>
            <a:pPr algn="just"/>
            <a:endParaRPr lang="en-US" sz="1400" dirty="0">
              <a:effectLst/>
              <a:latin typeface="Helvetica Neue" panose="02000503000000020004" pitchFamily="2" charset="0"/>
            </a:endParaRPr>
          </a:p>
          <a:p>
            <a:pPr algn="just">
              <a:buFont typeface="+mj-lt"/>
              <a:buAutoNum type="arabicPeriod"/>
            </a:pPr>
            <a:r>
              <a:rPr lang="en-US" sz="1400" b="1" dirty="0">
                <a:effectLst/>
                <a:latin typeface="Helvetica Neue" panose="02000503000000020004" pitchFamily="2" charset="0"/>
              </a:rPr>
              <a:t>Logistic Regression :</a:t>
            </a:r>
            <a:r>
              <a:rPr lang="en-US" sz="1400" dirty="0">
                <a:effectLst/>
                <a:latin typeface="Helvetica Neue" panose="02000503000000020004" pitchFamily="2" charset="0"/>
              </a:rPr>
              <a:t> This model had a training accuracy of 86% and a testing accuracy of 85%. This indicates that the model generalized well on unseen data and didn't overfit the training set.</a:t>
            </a:r>
          </a:p>
          <a:p>
            <a:pPr algn="just">
              <a:buFont typeface="+mj-lt"/>
              <a:buAutoNum type="arabicPeriod"/>
            </a:pPr>
            <a:r>
              <a:rPr lang="en-US" sz="1400" b="1" dirty="0">
                <a:effectLst/>
                <a:latin typeface="Helvetica Neue" panose="02000503000000020004" pitchFamily="2" charset="0"/>
              </a:rPr>
              <a:t>Decision Tree Classifier :</a:t>
            </a:r>
            <a:r>
              <a:rPr lang="en-US" sz="1400" dirty="0">
                <a:effectLst/>
                <a:latin typeface="Helvetica Neue" panose="02000503000000020004" pitchFamily="2" charset="0"/>
              </a:rPr>
              <a:t> The model achieved a perfect training accuracy of 100%, but the testing accuracy dropped to 80%. This discrepancy suggests that the decision tree model overfitted the training data.</a:t>
            </a:r>
          </a:p>
          <a:p>
            <a:pPr algn="just">
              <a:buFont typeface="+mj-lt"/>
              <a:buAutoNum type="arabicPeriod"/>
            </a:pPr>
            <a:r>
              <a:rPr lang="en-US" sz="1400" b="1" dirty="0">
                <a:effectLst/>
                <a:latin typeface="Helvetica Neue" panose="02000503000000020004" pitchFamily="2" charset="0"/>
              </a:rPr>
              <a:t>Random Forest Classifier:</a:t>
            </a:r>
            <a:r>
              <a:rPr lang="en-US" sz="1400" dirty="0">
                <a:effectLst/>
                <a:latin typeface="Helvetica Neue" panose="02000503000000020004" pitchFamily="2" charset="0"/>
              </a:rPr>
              <a:t> Like the decision tree model, the random forest model also achieved a perfect training accuracy of 100%. However, its testing accuracy was higher at 87%, suggesting better generalization compared to the decision tree model.</a:t>
            </a:r>
          </a:p>
          <a:p>
            <a:pPr algn="just">
              <a:buFont typeface="+mj-lt"/>
              <a:buAutoNum type="arabicPeriod"/>
            </a:pPr>
            <a:r>
              <a:rPr lang="en-US" sz="1400" b="1" dirty="0">
                <a:effectLst/>
                <a:latin typeface="Helvetica Neue" panose="02000503000000020004" pitchFamily="2" charset="0"/>
              </a:rPr>
              <a:t>K-Nearest Neighbors (KNN):</a:t>
            </a:r>
            <a:r>
              <a:rPr lang="en-US" sz="1400" dirty="0">
                <a:effectLst/>
                <a:latin typeface="Helvetica Neue" panose="02000503000000020004" pitchFamily="2" charset="0"/>
              </a:rPr>
              <a:t> The KNN model achieved a training accuracy of 85% and testing accuracy of 87%. The higher testing accuracy compared to the training accuracy suggests that the KNN model was able to generalize well on unseen data.</a:t>
            </a:r>
          </a:p>
          <a:p>
            <a:pPr algn="just"/>
            <a:endParaRPr lang="en-US" sz="1400" dirty="0">
              <a:effectLst/>
              <a:latin typeface="Helvetica Neue" panose="02000503000000020004" pitchFamily="2" charset="0"/>
            </a:endParaRPr>
          </a:p>
          <a:p>
            <a:pPr algn="just"/>
            <a:r>
              <a:rPr lang="en-US" sz="1400" dirty="0">
                <a:effectLst/>
                <a:latin typeface="Helvetica Neue" panose="02000503000000020004" pitchFamily="2" charset="0"/>
              </a:rPr>
              <a:t>In conclusion, the </a:t>
            </a:r>
            <a:r>
              <a:rPr lang="en-US" sz="1400" dirty="0" err="1">
                <a:effectLst/>
                <a:latin typeface="Helvetica Neue" panose="02000503000000020004" pitchFamily="2" charset="0"/>
              </a:rPr>
              <a:t>RandomForestClassifier</a:t>
            </a:r>
            <a:r>
              <a:rPr lang="en-US" sz="1400" dirty="0">
                <a:effectLst/>
                <a:latin typeface="Helvetica Neue" panose="02000503000000020004" pitchFamily="2" charset="0"/>
              </a:rPr>
              <a:t>, </a:t>
            </a:r>
            <a:r>
              <a:rPr lang="en-US" sz="1400" dirty="0" err="1">
                <a:effectLst/>
                <a:latin typeface="Helvetica Neue" panose="02000503000000020004" pitchFamily="2" charset="0"/>
              </a:rPr>
              <a:t>KNeighborsClassifier</a:t>
            </a:r>
            <a:r>
              <a:rPr lang="en-US" sz="1400" dirty="0">
                <a:latin typeface="Helvetica Neue" panose="02000503000000020004" pitchFamily="2" charset="0"/>
              </a:rPr>
              <a:t> </a:t>
            </a:r>
            <a:r>
              <a:rPr lang="en-US" sz="1400" dirty="0">
                <a:effectLst/>
                <a:latin typeface="Helvetica Neue" panose="02000503000000020004" pitchFamily="2" charset="0"/>
              </a:rPr>
              <a:t>achieved the highest testing accuracy of 87%, suggesting that these models were the most successful at predicting heart disease based on the given dataset. However, caution should be exercised with the </a:t>
            </a:r>
            <a:r>
              <a:rPr lang="en-US" sz="1400" dirty="0" err="1">
                <a:effectLst/>
                <a:latin typeface="Helvetica Neue" panose="02000503000000020004" pitchFamily="2" charset="0"/>
              </a:rPr>
              <a:t>RandomForestClassifier</a:t>
            </a:r>
            <a:r>
              <a:rPr lang="en-US" sz="1400" dirty="0">
                <a:effectLst/>
                <a:latin typeface="Helvetica Neue" panose="02000503000000020004" pitchFamily="2" charset="0"/>
              </a:rPr>
              <a:t> due to their perfect training accuracy, which may be a sign of overfitting, despite their high testing accuracy.</a:t>
            </a:r>
          </a:p>
          <a:p>
            <a:pPr algn="just"/>
            <a:endParaRPr lang="en-US" sz="1400" dirty="0">
              <a:effectLst/>
              <a:latin typeface="Helvetica Neue" panose="02000503000000020004" pitchFamily="2" charset="0"/>
            </a:endParaRPr>
          </a:p>
          <a:p>
            <a:pPr algn="just"/>
            <a:r>
              <a:rPr lang="en-US" sz="1400" dirty="0">
                <a:effectLst/>
                <a:latin typeface="Helvetica Neue" panose="02000503000000020004" pitchFamily="2" charset="0"/>
              </a:rPr>
              <a:t>In real-world applications, it would be beneficial to perform further analysis, such as tuning hyperparameters and using techniques such as cross-validation to validate the results. The interpretability of the model may also be an important factor to consider, in which case simpler models like Logistic Regression or Decision Trees may be preferred even though they might have slightly lower accuracy.</a:t>
            </a:r>
          </a:p>
          <a:p>
            <a:pPr algn="just"/>
            <a:endParaRPr lang="en-US" sz="1600" dirty="0">
              <a:effectLst/>
              <a:latin typeface="Helvetica Neue" panose="02000503000000020004" pitchFamily="2" charset="0"/>
            </a:endParaRPr>
          </a:p>
          <a:p>
            <a:pPr algn="just"/>
            <a:endParaRPr lang="en-IN" sz="1600" dirty="0"/>
          </a:p>
        </p:txBody>
      </p:sp>
    </p:spTree>
    <p:extLst>
      <p:ext uri="{BB962C8B-B14F-4D97-AF65-F5344CB8AC3E}">
        <p14:creationId xmlns:p14="http://schemas.microsoft.com/office/powerpoint/2010/main" val="688537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5900ADD-F587-AC41-73E0-B7B8AE1C5726}"/>
              </a:ext>
            </a:extLst>
          </p:cNvPr>
          <p:cNvSpPr/>
          <p:nvPr/>
        </p:nvSpPr>
        <p:spPr>
          <a:xfrm>
            <a:off x="265814" y="233916"/>
            <a:ext cx="11695814" cy="636890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18" name="Picture 17">
            <a:extLst>
              <a:ext uri="{FF2B5EF4-FFF2-40B4-BE49-F238E27FC236}">
                <a16:creationId xmlns:a16="http://schemas.microsoft.com/office/drawing/2014/main" id="{D68A37BC-414F-4DFF-754A-F954F452B2D2}"/>
              </a:ext>
            </a:extLst>
          </p:cNvPr>
          <p:cNvPicPr>
            <a:picLocks noChangeAspect="1"/>
          </p:cNvPicPr>
          <p:nvPr/>
        </p:nvPicPr>
        <p:blipFill rotWithShape="1">
          <a:blip r:embed="rId2"/>
          <a:srcRect l="51192" t="67442" r="30756" b="16279"/>
          <a:stretch/>
        </p:blipFill>
        <p:spPr>
          <a:xfrm>
            <a:off x="9980428" y="5730949"/>
            <a:ext cx="2200939" cy="1116419"/>
          </a:xfrm>
          <a:prstGeom prst="rect">
            <a:avLst/>
          </a:prstGeom>
        </p:spPr>
      </p:pic>
      <p:pic>
        <p:nvPicPr>
          <p:cNvPr id="17" name="Picture 16">
            <a:extLst>
              <a:ext uri="{FF2B5EF4-FFF2-40B4-BE49-F238E27FC236}">
                <a16:creationId xmlns:a16="http://schemas.microsoft.com/office/drawing/2014/main" id="{C628B498-BE26-91EF-67E3-A153E3820615}"/>
              </a:ext>
            </a:extLst>
          </p:cNvPr>
          <p:cNvPicPr>
            <a:picLocks noChangeAspect="1"/>
          </p:cNvPicPr>
          <p:nvPr/>
        </p:nvPicPr>
        <p:blipFill rotWithShape="1">
          <a:blip r:embed="rId3"/>
          <a:srcRect l="6367" t="21705" r="75930" b="50000"/>
          <a:stretch/>
        </p:blipFill>
        <p:spPr>
          <a:xfrm>
            <a:off x="0" y="0"/>
            <a:ext cx="2158410" cy="1940442"/>
          </a:xfrm>
          <a:prstGeom prst="rect">
            <a:avLst/>
          </a:prstGeom>
        </p:spPr>
      </p:pic>
      <p:sp>
        <p:nvSpPr>
          <p:cNvPr id="3" name="Title 1">
            <a:extLst>
              <a:ext uri="{FF2B5EF4-FFF2-40B4-BE49-F238E27FC236}">
                <a16:creationId xmlns:a16="http://schemas.microsoft.com/office/drawing/2014/main" id="{AD094E55-DB45-E58B-34BA-BA75109AB653}"/>
              </a:ext>
            </a:extLst>
          </p:cNvPr>
          <p:cNvSpPr txBox="1">
            <a:spLocks/>
          </p:cNvSpPr>
          <p:nvPr/>
        </p:nvSpPr>
        <p:spPr>
          <a:xfrm>
            <a:off x="4343665" y="339843"/>
            <a:ext cx="4704642" cy="5528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1" dirty="0"/>
              <a:t>What is a heart attack ?</a:t>
            </a:r>
          </a:p>
        </p:txBody>
      </p:sp>
      <p:pic>
        <p:nvPicPr>
          <p:cNvPr id="2" name="Picture 1" descr="A heart with many organs&#10;&#10;Description automatically generated with medium confidence">
            <a:extLst>
              <a:ext uri="{FF2B5EF4-FFF2-40B4-BE49-F238E27FC236}">
                <a16:creationId xmlns:a16="http://schemas.microsoft.com/office/drawing/2014/main" id="{77CFC92E-6CEA-70B4-E1A6-D2568305C5C5}"/>
              </a:ext>
            </a:extLst>
          </p:cNvPr>
          <p:cNvPicPr>
            <a:picLocks noChangeAspect="1"/>
          </p:cNvPicPr>
          <p:nvPr/>
        </p:nvPicPr>
        <p:blipFill>
          <a:blip r:embed="rId4"/>
          <a:stretch>
            <a:fillRect/>
          </a:stretch>
        </p:blipFill>
        <p:spPr>
          <a:xfrm>
            <a:off x="319851" y="2288587"/>
            <a:ext cx="4673728" cy="2628972"/>
          </a:xfrm>
          <a:prstGeom prst="rect">
            <a:avLst/>
          </a:prstGeom>
        </p:spPr>
      </p:pic>
      <p:graphicFrame>
        <p:nvGraphicFramePr>
          <p:cNvPr id="20" name="TextBox 11">
            <a:extLst>
              <a:ext uri="{FF2B5EF4-FFF2-40B4-BE49-F238E27FC236}">
                <a16:creationId xmlns:a16="http://schemas.microsoft.com/office/drawing/2014/main" id="{1B16EB49-5EDE-96C9-08CF-9FBEF9122400}"/>
              </a:ext>
            </a:extLst>
          </p:cNvPr>
          <p:cNvGraphicFramePr/>
          <p:nvPr>
            <p:extLst>
              <p:ext uri="{D42A27DB-BD31-4B8C-83A1-F6EECF244321}">
                <p14:modId xmlns:p14="http://schemas.microsoft.com/office/powerpoint/2010/main" val="2772542045"/>
              </p:ext>
            </p:extLst>
          </p:nvPr>
        </p:nvGraphicFramePr>
        <p:xfrm>
          <a:off x="5330694" y="1793081"/>
          <a:ext cx="6293819" cy="369331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665482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5305947-64A4-3E16-DAC3-F7383490B3EB}"/>
              </a:ext>
            </a:extLst>
          </p:cNvPr>
          <p:cNvSpPr/>
          <p:nvPr/>
        </p:nvSpPr>
        <p:spPr>
          <a:xfrm>
            <a:off x="265814" y="233916"/>
            <a:ext cx="11695814" cy="636890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pic>
        <p:nvPicPr>
          <p:cNvPr id="17" name="Picture 16">
            <a:extLst>
              <a:ext uri="{FF2B5EF4-FFF2-40B4-BE49-F238E27FC236}">
                <a16:creationId xmlns:a16="http://schemas.microsoft.com/office/drawing/2014/main" id="{7A451F11-CB23-3DB5-AFCC-5631508F2496}"/>
              </a:ext>
            </a:extLst>
          </p:cNvPr>
          <p:cNvPicPr>
            <a:picLocks noChangeAspect="1"/>
          </p:cNvPicPr>
          <p:nvPr/>
        </p:nvPicPr>
        <p:blipFill rotWithShape="1">
          <a:blip r:embed="rId2"/>
          <a:srcRect l="6367" t="21705" r="75930" b="50000"/>
          <a:stretch/>
        </p:blipFill>
        <p:spPr>
          <a:xfrm>
            <a:off x="0" y="0"/>
            <a:ext cx="2158410" cy="1940442"/>
          </a:xfrm>
          <a:prstGeom prst="rect">
            <a:avLst/>
          </a:prstGeom>
        </p:spPr>
      </p:pic>
      <p:pic>
        <p:nvPicPr>
          <p:cNvPr id="16" name="Picture 15">
            <a:extLst>
              <a:ext uri="{FF2B5EF4-FFF2-40B4-BE49-F238E27FC236}">
                <a16:creationId xmlns:a16="http://schemas.microsoft.com/office/drawing/2014/main" id="{F5F6D02C-44F6-3720-C553-07718D2FE63E}"/>
              </a:ext>
            </a:extLst>
          </p:cNvPr>
          <p:cNvPicPr>
            <a:picLocks noChangeAspect="1"/>
          </p:cNvPicPr>
          <p:nvPr/>
        </p:nvPicPr>
        <p:blipFill rotWithShape="1">
          <a:blip r:embed="rId3"/>
          <a:srcRect l="51192" t="67442" r="30756" b="16279"/>
          <a:stretch/>
        </p:blipFill>
        <p:spPr>
          <a:xfrm>
            <a:off x="9980428" y="5730949"/>
            <a:ext cx="2200939" cy="1116419"/>
          </a:xfrm>
          <a:prstGeom prst="rect">
            <a:avLst/>
          </a:prstGeom>
        </p:spPr>
      </p:pic>
      <p:pic>
        <p:nvPicPr>
          <p:cNvPr id="7" name="Picture 6" descr="A diagram of a heart&#10;&#10;Description automatically generated">
            <a:extLst>
              <a:ext uri="{FF2B5EF4-FFF2-40B4-BE49-F238E27FC236}">
                <a16:creationId xmlns:a16="http://schemas.microsoft.com/office/drawing/2014/main" id="{517ACF33-BF27-3260-2A01-E0411DE86C0B}"/>
              </a:ext>
            </a:extLst>
          </p:cNvPr>
          <p:cNvPicPr>
            <a:picLocks noChangeAspect="1"/>
          </p:cNvPicPr>
          <p:nvPr/>
        </p:nvPicPr>
        <p:blipFill>
          <a:blip r:embed="rId4"/>
          <a:stretch>
            <a:fillRect/>
          </a:stretch>
        </p:blipFill>
        <p:spPr>
          <a:xfrm>
            <a:off x="265814" y="1964057"/>
            <a:ext cx="5286347" cy="2973570"/>
          </a:xfrm>
          <a:prstGeom prst="rect">
            <a:avLst/>
          </a:prstGeom>
        </p:spPr>
      </p:pic>
      <p:sp>
        <p:nvSpPr>
          <p:cNvPr id="6" name="Title 1">
            <a:extLst>
              <a:ext uri="{FF2B5EF4-FFF2-40B4-BE49-F238E27FC236}">
                <a16:creationId xmlns:a16="http://schemas.microsoft.com/office/drawing/2014/main" id="{7C2B6742-6F61-B0E8-A369-D8738E21551D}"/>
              </a:ext>
            </a:extLst>
          </p:cNvPr>
          <p:cNvSpPr txBox="1">
            <a:spLocks/>
          </p:cNvSpPr>
          <p:nvPr/>
        </p:nvSpPr>
        <p:spPr>
          <a:xfrm>
            <a:off x="2388058" y="371639"/>
            <a:ext cx="6328206" cy="5528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How does a heart attack occur?</a:t>
            </a:r>
          </a:p>
        </p:txBody>
      </p:sp>
      <p:graphicFrame>
        <p:nvGraphicFramePr>
          <p:cNvPr id="21" name="TextBox 7">
            <a:extLst>
              <a:ext uri="{FF2B5EF4-FFF2-40B4-BE49-F238E27FC236}">
                <a16:creationId xmlns:a16="http://schemas.microsoft.com/office/drawing/2014/main" id="{2256F718-9683-5449-022D-02B70A203BB9}"/>
              </a:ext>
            </a:extLst>
          </p:cNvPr>
          <p:cNvGraphicFramePr/>
          <p:nvPr>
            <p:extLst>
              <p:ext uri="{D42A27DB-BD31-4B8C-83A1-F6EECF244321}">
                <p14:modId xmlns:p14="http://schemas.microsoft.com/office/powerpoint/2010/main" val="2792882678"/>
              </p:ext>
            </p:extLst>
          </p:nvPr>
        </p:nvGraphicFramePr>
        <p:xfrm>
          <a:off x="5293217" y="998661"/>
          <a:ext cx="6328206" cy="497713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639364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8CB1D35-01ED-49BF-7B82-E50DF813BEA2}"/>
              </a:ext>
            </a:extLst>
          </p:cNvPr>
          <p:cNvSpPr/>
          <p:nvPr/>
        </p:nvSpPr>
        <p:spPr>
          <a:xfrm>
            <a:off x="125128" y="211756"/>
            <a:ext cx="11836500" cy="639106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16" name="Picture 15" descr="A screenshot of a computer&#10;&#10;Description automatically generated">
            <a:extLst>
              <a:ext uri="{FF2B5EF4-FFF2-40B4-BE49-F238E27FC236}">
                <a16:creationId xmlns:a16="http://schemas.microsoft.com/office/drawing/2014/main" id="{1B9A5490-F17A-BC6A-E83E-BEBA34FB8FF4}"/>
              </a:ext>
            </a:extLst>
          </p:cNvPr>
          <p:cNvPicPr>
            <a:picLocks noChangeAspect="1"/>
          </p:cNvPicPr>
          <p:nvPr/>
        </p:nvPicPr>
        <p:blipFill rotWithShape="1">
          <a:blip r:embed="rId2"/>
          <a:srcRect l="51192" t="67442" r="30756" b="16279"/>
          <a:stretch/>
        </p:blipFill>
        <p:spPr>
          <a:xfrm>
            <a:off x="9980428" y="5730949"/>
            <a:ext cx="2200939" cy="1116419"/>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4EF06F59-71ED-E0DB-1186-990EC814227D}"/>
              </a:ext>
            </a:extLst>
          </p:cNvPr>
          <p:cNvPicPr>
            <a:picLocks noChangeAspect="1"/>
          </p:cNvPicPr>
          <p:nvPr/>
        </p:nvPicPr>
        <p:blipFill rotWithShape="1">
          <a:blip r:embed="rId3"/>
          <a:srcRect l="6367" t="21705" r="75930" b="50000"/>
          <a:stretch/>
        </p:blipFill>
        <p:spPr>
          <a:xfrm>
            <a:off x="0" y="0"/>
            <a:ext cx="2158410" cy="1940442"/>
          </a:xfrm>
          <a:prstGeom prst="rect">
            <a:avLst/>
          </a:prstGeom>
        </p:spPr>
      </p:pic>
      <p:pic>
        <p:nvPicPr>
          <p:cNvPr id="6" name="Picture 5" descr="A poster with a diagram of a person with heart attack warning signs&#10;&#10;Description automatically generated">
            <a:extLst>
              <a:ext uri="{FF2B5EF4-FFF2-40B4-BE49-F238E27FC236}">
                <a16:creationId xmlns:a16="http://schemas.microsoft.com/office/drawing/2014/main" id="{C9CE8F55-4003-07CA-C8F8-3A4F5CF9034E}"/>
              </a:ext>
            </a:extLst>
          </p:cNvPr>
          <p:cNvPicPr>
            <a:picLocks noChangeAspect="1"/>
          </p:cNvPicPr>
          <p:nvPr/>
        </p:nvPicPr>
        <p:blipFill>
          <a:blip r:embed="rId4"/>
          <a:stretch>
            <a:fillRect/>
          </a:stretch>
        </p:blipFill>
        <p:spPr>
          <a:xfrm>
            <a:off x="417972" y="1509906"/>
            <a:ext cx="3516318" cy="4831423"/>
          </a:xfrm>
          <a:prstGeom prst="rect">
            <a:avLst/>
          </a:prstGeom>
        </p:spPr>
      </p:pic>
      <p:sp>
        <p:nvSpPr>
          <p:cNvPr id="12" name="Title 1">
            <a:extLst>
              <a:ext uri="{FF2B5EF4-FFF2-40B4-BE49-F238E27FC236}">
                <a16:creationId xmlns:a16="http://schemas.microsoft.com/office/drawing/2014/main" id="{510BFCFE-54EA-BC89-2967-4AE6E4C8EF35}"/>
              </a:ext>
            </a:extLst>
          </p:cNvPr>
          <p:cNvSpPr txBox="1">
            <a:spLocks/>
          </p:cNvSpPr>
          <p:nvPr/>
        </p:nvSpPr>
        <p:spPr>
          <a:xfrm>
            <a:off x="4168301" y="233965"/>
            <a:ext cx="4704642" cy="5528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1" dirty="0"/>
              <a:t>Heart attack symptoms</a:t>
            </a:r>
          </a:p>
        </p:txBody>
      </p:sp>
      <p:graphicFrame>
        <p:nvGraphicFramePr>
          <p:cNvPr id="20" name="TextBox 3">
            <a:extLst>
              <a:ext uri="{FF2B5EF4-FFF2-40B4-BE49-F238E27FC236}">
                <a16:creationId xmlns:a16="http://schemas.microsoft.com/office/drawing/2014/main" id="{5012215F-F64B-0805-C14A-9C89BD1010B5}"/>
              </a:ext>
            </a:extLst>
          </p:cNvPr>
          <p:cNvGraphicFramePr/>
          <p:nvPr>
            <p:extLst>
              <p:ext uri="{D42A27DB-BD31-4B8C-83A1-F6EECF244321}">
                <p14:modId xmlns:p14="http://schemas.microsoft.com/office/powerpoint/2010/main" val="3292925191"/>
              </p:ext>
            </p:extLst>
          </p:nvPr>
        </p:nvGraphicFramePr>
        <p:xfrm>
          <a:off x="3934290" y="892735"/>
          <a:ext cx="7991896" cy="520744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956144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AC4624A-A151-C7C2-23CF-6689DD70D99B}"/>
              </a:ext>
            </a:extLst>
          </p:cNvPr>
          <p:cNvSpPr/>
          <p:nvPr/>
        </p:nvSpPr>
        <p:spPr>
          <a:xfrm>
            <a:off x="265814" y="233916"/>
            <a:ext cx="11695814" cy="636890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12" name="Picture 11">
            <a:extLst>
              <a:ext uri="{FF2B5EF4-FFF2-40B4-BE49-F238E27FC236}">
                <a16:creationId xmlns:a16="http://schemas.microsoft.com/office/drawing/2014/main" id="{CB482B0D-9C82-D24B-B6BA-F3E368D1CD63}"/>
              </a:ext>
            </a:extLst>
          </p:cNvPr>
          <p:cNvPicPr>
            <a:picLocks noChangeAspect="1"/>
          </p:cNvPicPr>
          <p:nvPr/>
        </p:nvPicPr>
        <p:blipFill rotWithShape="1">
          <a:blip r:embed="rId2"/>
          <a:srcRect l="51192" t="67442" r="30756" b="16279"/>
          <a:stretch/>
        </p:blipFill>
        <p:spPr>
          <a:xfrm>
            <a:off x="9980428" y="5730949"/>
            <a:ext cx="2200939" cy="1116419"/>
          </a:xfrm>
          <a:prstGeom prst="rect">
            <a:avLst/>
          </a:prstGeom>
        </p:spPr>
      </p:pic>
      <p:pic>
        <p:nvPicPr>
          <p:cNvPr id="11" name="Picture 10">
            <a:extLst>
              <a:ext uri="{FF2B5EF4-FFF2-40B4-BE49-F238E27FC236}">
                <a16:creationId xmlns:a16="http://schemas.microsoft.com/office/drawing/2014/main" id="{E6FD0E00-52CA-719C-8D90-63CC041A5A4F}"/>
              </a:ext>
            </a:extLst>
          </p:cNvPr>
          <p:cNvPicPr>
            <a:picLocks noChangeAspect="1"/>
          </p:cNvPicPr>
          <p:nvPr/>
        </p:nvPicPr>
        <p:blipFill rotWithShape="1">
          <a:blip r:embed="rId3"/>
          <a:srcRect l="6367" t="21705" r="75930" b="50000"/>
          <a:stretch/>
        </p:blipFill>
        <p:spPr>
          <a:xfrm>
            <a:off x="0" y="0"/>
            <a:ext cx="2158410" cy="1940442"/>
          </a:xfrm>
          <a:prstGeom prst="rect">
            <a:avLst/>
          </a:prstGeom>
        </p:spPr>
      </p:pic>
      <p:sp>
        <p:nvSpPr>
          <p:cNvPr id="8" name="TextBox 7">
            <a:extLst>
              <a:ext uri="{FF2B5EF4-FFF2-40B4-BE49-F238E27FC236}">
                <a16:creationId xmlns:a16="http://schemas.microsoft.com/office/drawing/2014/main" id="{2A99045D-539B-24A1-04D6-7CEE330A81BD}"/>
              </a:ext>
            </a:extLst>
          </p:cNvPr>
          <p:cNvSpPr txBox="1"/>
          <p:nvPr/>
        </p:nvSpPr>
        <p:spPr>
          <a:xfrm>
            <a:off x="625643" y="1141643"/>
            <a:ext cx="11425186" cy="5786199"/>
          </a:xfrm>
          <a:prstGeom prst="rect">
            <a:avLst/>
          </a:prstGeom>
          <a:noFill/>
        </p:spPr>
        <p:txBody>
          <a:bodyPr wrap="square" rtlCol="0">
            <a:spAutoFit/>
          </a:bodyPr>
          <a:lstStyle/>
          <a:p>
            <a:r>
              <a:rPr lang="en-US" sz="1600" b="0" i="0" u="none" strike="noStrike" dirty="0">
                <a:effectLst/>
                <a:latin typeface="Inter"/>
              </a:rPr>
              <a:t>This comprehensive analysis of the heart attack dataset seeks to uncover critical insights into heart disease prediction, combining rigorous EDA, correlation and prediction tasks.</a:t>
            </a:r>
            <a:endParaRPr lang="en-US" sz="1600" dirty="0"/>
          </a:p>
          <a:p>
            <a:endParaRPr lang="en-US" sz="1600" dirty="0">
              <a:latin typeface="Inter"/>
            </a:endParaRPr>
          </a:p>
          <a:p>
            <a:r>
              <a:rPr lang="en-US" sz="1600" dirty="0">
                <a:latin typeface="Inter"/>
              </a:rPr>
              <a:t>The dataset, composed of both categorical and numerical data, provides a comprehensive snapshot of factors potentially contributing to heart diseases, including demographic details like :</a:t>
            </a:r>
          </a:p>
          <a:p>
            <a:pPr marL="285750" indent="-285750">
              <a:buFont typeface="Courier New" panose="02070309020205020404" pitchFamily="49" charset="0"/>
              <a:buChar char="o"/>
            </a:pPr>
            <a:r>
              <a:rPr lang="en-US" sz="1600" dirty="0">
                <a:latin typeface="Inter"/>
              </a:rPr>
              <a:t>Age                         </a:t>
            </a:r>
            <a:r>
              <a:rPr lang="en-US" sz="1600" dirty="0">
                <a:solidFill>
                  <a:schemeClr val="bg2">
                    <a:lumMod val="50000"/>
                  </a:schemeClr>
                </a:solidFill>
                <a:latin typeface="Inter"/>
              </a:rPr>
              <a:t>o </a:t>
            </a:r>
            <a:r>
              <a:rPr lang="en-US" sz="1600" dirty="0">
                <a:latin typeface="Inter"/>
              </a:rPr>
              <a:t> Sex</a:t>
            </a:r>
          </a:p>
          <a:p>
            <a:pPr marL="285750" indent="-285750">
              <a:buFont typeface="Courier New" panose="02070309020205020404" pitchFamily="49" charset="0"/>
              <a:buChar char="o"/>
            </a:pPr>
            <a:r>
              <a:rPr lang="en-US" sz="1600" dirty="0" err="1">
                <a:latin typeface="Inter"/>
              </a:rPr>
              <a:t>exang</a:t>
            </a:r>
            <a:r>
              <a:rPr lang="en-US" sz="1600" dirty="0">
                <a:latin typeface="Inter"/>
              </a:rPr>
              <a:t>: exercise induced angina </a:t>
            </a:r>
          </a:p>
          <a:p>
            <a:pPr marL="285750" indent="-285750">
              <a:buFont typeface="Courier New" panose="02070309020205020404" pitchFamily="49" charset="0"/>
              <a:buChar char="o"/>
            </a:pPr>
            <a:r>
              <a:rPr lang="en-US" sz="1600" dirty="0">
                <a:latin typeface="Inter"/>
              </a:rPr>
              <a:t>ca: number of major vessels </a:t>
            </a:r>
          </a:p>
          <a:p>
            <a:pPr marL="285750" indent="-285750">
              <a:buFont typeface="Courier New" panose="02070309020205020404" pitchFamily="49" charset="0"/>
              <a:buChar char="o"/>
            </a:pPr>
            <a:r>
              <a:rPr lang="en-US" sz="1600" dirty="0">
                <a:latin typeface="Inter"/>
              </a:rPr>
              <a:t>cp:           Chest Pain type</a:t>
            </a:r>
          </a:p>
          <a:p>
            <a:pPr lvl="1"/>
            <a:r>
              <a:rPr lang="en-US" sz="1600" dirty="0">
                <a:latin typeface="Inter"/>
              </a:rPr>
              <a:t> Typical angina.             Non-anginal pain</a:t>
            </a:r>
          </a:p>
          <a:p>
            <a:pPr lvl="1"/>
            <a:r>
              <a:rPr lang="en-US" sz="1600" dirty="0">
                <a:latin typeface="Inter"/>
              </a:rPr>
              <a:t> Atypical angina            Asymptomatic</a:t>
            </a:r>
          </a:p>
          <a:p>
            <a:pPr marL="285750" indent="-285750">
              <a:buFont typeface="Courier New" panose="02070309020205020404" pitchFamily="49" charset="0"/>
              <a:buChar char="o"/>
            </a:pPr>
            <a:r>
              <a:rPr lang="en-US" sz="1600" dirty="0" err="1">
                <a:latin typeface="Inter"/>
              </a:rPr>
              <a:t>trtbps</a:t>
            </a:r>
            <a:r>
              <a:rPr lang="en-US" sz="1600" dirty="0">
                <a:latin typeface="Inter"/>
              </a:rPr>
              <a:t>: resting b </a:t>
            </a:r>
            <a:r>
              <a:rPr lang="en-US" sz="1600" dirty="0" err="1">
                <a:latin typeface="Inter"/>
              </a:rPr>
              <a:t>lood</a:t>
            </a:r>
            <a:r>
              <a:rPr lang="en-US" sz="1600" dirty="0">
                <a:latin typeface="Inter"/>
              </a:rPr>
              <a:t> pressure (in mm Hg)</a:t>
            </a:r>
          </a:p>
          <a:p>
            <a:pPr marL="285750" indent="-285750">
              <a:buFont typeface="Courier New" panose="02070309020205020404" pitchFamily="49" charset="0"/>
              <a:buChar char="o"/>
            </a:pPr>
            <a:r>
              <a:rPr lang="en-US" sz="1600" dirty="0" err="1">
                <a:latin typeface="Inter"/>
              </a:rPr>
              <a:t>chol</a:t>
            </a:r>
            <a:r>
              <a:rPr lang="en-US" sz="1600" dirty="0">
                <a:latin typeface="Inter"/>
              </a:rPr>
              <a:t>: </a:t>
            </a:r>
            <a:r>
              <a:rPr lang="en-US" sz="1600" dirty="0" err="1">
                <a:latin typeface="Inter"/>
              </a:rPr>
              <a:t>cholestoral</a:t>
            </a:r>
            <a:r>
              <a:rPr lang="en-US" sz="1600" dirty="0">
                <a:latin typeface="Inter"/>
              </a:rPr>
              <a:t> in mg/dl fetched via BMI sensor</a:t>
            </a:r>
          </a:p>
          <a:p>
            <a:pPr marL="285750" indent="-285750">
              <a:buFont typeface="Courier New" panose="02070309020205020404" pitchFamily="49" charset="0"/>
              <a:buChar char="o"/>
            </a:pPr>
            <a:r>
              <a:rPr lang="en-US" sz="1600" dirty="0" err="1">
                <a:latin typeface="Inter"/>
              </a:rPr>
              <a:t>fbs</a:t>
            </a:r>
            <a:r>
              <a:rPr lang="en-US" sz="1600" dirty="0">
                <a:latin typeface="Inter"/>
              </a:rPr>
              <a:t>: (fasting blood sugar &gt; 120 mg/dl) </a:t>
            </a:r>
          </a:p>
          <a:p>
            <a:pPr marL="285750" indent="-285750">
              <a:buFont typeface="Courier New" panose="02070309020205020404" pitchFamily="49" charset="0"/>
              <a:buChar char="o"/>
            </a:pPr>
            <a:r>
              <a:rPr lang="en-US" sz="1600" dirty="0" err="1">
                <a:latin typeface="Inter"/>
              </a:rPr>
              <a:t>rest_ecg</a:t>
            </a:r>
            <a:r>
              <a:rPr lang="en-US" sz="1600" dirty="0">
                <a:latin typeface="Inter"/>
              </a:rPr>
              <a:t>: resting electrocardiographic results</a:t>
            </a:r>
          </a:p>
          <a:p>
            <a:r>
              <a:rPr lang="en-US" sz="1600" dirty="0">
                <a:latin typeface="Inter"/>
              </a:rPr>
              <a:t>       Normal,    ST-T wave abnormality,   Left ventricular hypertrophy (LVH)</a:t>
            </a:r>
          </a:p>
          <a:p>
            <a:pPr marL="285750" indent="-285750">
              <a:buFont typeface="Courier New" panose="02070309020205020404" pitchFamily="49" charset="0"/>
              <a:buChar char="o"/>
            </a:pPr>
            <a:r>
              <a:rPr lang="en-US" sz="1600" dirty="0" err="1">
                <a:latin typeface="Inter"/>
              </a:rPr>
              <a:t>thalach</a:t>
            </a:r>
            <a:r>
              <a:rPr lang="en-US" sz="1600" dirty="0">
                <a:latin typeface="Inter"/>
              </a:rPr>
              <a:t>: maximum heart rate achieved</a:t>
            </a:r>
          </a:p>
          <a:p>
            <a:pPr marL="285750" indent="-285750">
              <a:buFont typeface="Courier New" panose="02070309020205020404" pitchFamily="49" charset="0"/>
              <a:buChar char="o"/>
            </a:pPr>
            <a:r>
              <a:rPr lang="en-US" sz="1600" dirty="0">
                <a:latin typeface="Inter"/>
              </a:rPr>
              <a:t>target: heart attack</a:t>
            </a:r>
          </a:p>
          <a:p>
            <a:pPr marL="285750" indent="-285750">
              <a:buFont typeface="Courier New" panose="02070309020205020404" pitchFamily="49" charset="0"/>
              <a:buChar char="o"/>
            </a:pPr>
            <a:r>
              <a:rPr lang="en-US" sz="1600" dirty="0" err="1">
                <a:latin typeface="Inter"/>
              </a:rPr>
              <a:t>oldpeak</a:t>
            </a:r>
            <a:r>
              <a:rPr lang="en-US" sz="1600" dirty="0">
                <a:latin typeface="Inter"/>
              </a:rPr>
              <a:t> - ST depression induced by exercise relative to rest</a:t>
            </a:r>
          </a:p>
          <a:p>
            <a:pPr marL="285750" indent="-285750">
              <a:buFont typeface="Courier New" panose="02070309020205020404" pitchFamily="49" charset="0"/>
              <a:buChar char="o"/>
            </a:pPr>
            <a:r>
              <a:rPr lang="en-US" sz="1600" dirty="0">
                <a:latin typeface="Inter"/>
              </a:rPr>
              <a:t>slope - the slope of the peak exercise ST segment </a:t>
            </a:r>
          </a:p>
          <a:p>
            <a:r>
              <a:rPr lang="en-US" sz="1600" dirty="0">
                <a:latin typeface="Inter"/>
              </a:rPr>
              <a:t>           Upsloping,      Flat,        </a:t>
            </a:r>
            <a:r>
              <a:rPr lang="en-US" sz="1600" dirty="0" err="1">
                <a:latin typeface="Inter"/>
              </a:rPr>
              <a:t>Downsloping</a:t>
            </a:r>
            <a:endParaRPr lang="en-US" sz="1600" dirty="0">
              <a:latin typeface="Inter"/>
            </a:endParaRPr>
          </a:p>
          <a:p>
            <a:pPr marL="285750" indent="-285750">
              <a:buFont typeface="Courier New" panose="02070309020205020404" pitchFamily="49" charset="0"/>
              <a:buChar char="o"/>
            </a:pPr>
            <a:endParaRPr lang="en-US" sz="1600" dirty="0">
              <a:latin typeface="Inter"/>
            </a:endParaRPr>
          </a:p>
          <a:p>
            <a:endParaRPr lang="en-US" dirty="0"/>
          </a:p>
        </p:txBody>
      </p:sp>
      <p:sp>
        <p:nvSpPr>
          <p:cNvPr id="5" name="Title 1">
            <a:extLst>
              <a:ext uri="{FF2B5EF4-FFF2-40B4-BE49-F238E27FC236}">
                <a16:creationId xmlns:a16="http://schemas.microsoft.com/office/drawing/2014/main" id="{6CBF4D69-8445-E59E-21EA-6CDC0E7638A0}"/>
              </a:ext>
            </a:extLst>
          </p:cNvPr>
          <p:cNvSpPr txBox="1">
            <a:spLocks/>
          </p:cNvSpPr>
          <p:nvPr/>
        </p:nvSpPr>
        <p:spPr>
          <a:xfrm>
            <a:off x="4343665" y="339843"/>
            <a:ext cx="4704642" cy="5528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1" dirty="0"/>
              <a:t>Data Analysis</a:t>
            </a:r>
          </a:p>
        </p:txBody>
      </p:sp>
      <p:pic>
        <p:nvPicPr>
          <p:cNvPr id="15" name="Picture 14" descr="A cartoon of a computer&#10;&#10;Description automatically generated">
            <a:extLst>
              <a:ext uri="{FF2B5EF4-FFF2-40B4-BE49-F238E27FC236}">
                <a16:creationId xmlns:a16="http://schemas.microsoft.com/office/drawing/2014/main" id="{392FA397-08F6-4C1A-42D2-B462A3DAC8F7}"/>
              </a:ext>
            </a:extLst>
          </p:cNvPr>
          <p:cNvPicPr>
            <a:picLocks noChangeAspect="1"/>
          </p:cNvPicPr>
          <p:nvPr/>
        </p:nvPicPr>
        <p:blipFill>
          <a:blip r:embed="rId4"/>
          <a:stretch>
            <a:fillRect/>
          </a:stretch>
        </p:blipFill>
        <p:spPr>
          <a:xfrm>
            <a:off x="6502803" y="2232827"/>
            <a:ext cx="3838743" cy="4142215"/>
          </a:xfrm>
          <a:prstGeom prst="rect">
            <a:avLst/>
          </a:prstGeom>
        </p:spPr>
      </p:pic>
    </p:spTree>
    <p:extLst>
      <p:ext uri="{BB962C8B-B14F-4D97-AF65-F5344CB8AC3E}">
        <p14:creationId xmlns:p14="http://schemas.microsoft.com/office/powerpoint/2010/main" val="1406673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ue bar graph with black numbers&#10;&#10;Description automatically generated with medium confidence">
            <a:extLst>
              <a:ext uri="{FF2B5EF4-FFF2-40B4-BE49-F238E27FC236}">
                <a16:creationId xmlns:a16="http://schemas.microsoft.com/office/drawing/2014/main" id="{5EBCA358-BA1E-5F32-F6A4-BA6A7F9AE6F7}"/>
              </a:ext>
            </a:extLst>
          </p:cNvPr>
          <p:cNvPicPr>
            <a:picLocks noChangeAspect="1"/>
          </p:cNvPicPr>
          <p:nvPr/>
        </p:nvPicPr>
        <p:blipFill>
          <a:blip r:embed="rId2"/>
          <a:stretch>
            <a:fillRect/>
          </a:stretch>
        </p:blipFill>
        <p:spPr>
          <a:xfrm>
            <a:off x="7024907" y="759480"/>
            <a:ext cx="5118154" cy="2423310"/>
          </a:xfrm>
          <a:prstGeom prst="rect">
            <a:avLst/>
          </a:prstGeom>
        </p:spPr>
      </p:pic>
      <p:sp>
        <p:nvSpPr>
          <p:cNvPr id="4" name="TextBox 3">
            <a:extLst>
              <a:ext uri="{FF2B5EF4-FFF2-40B4-BE49-F238E27FC236}">
                <a16:creationId xmlns:a16="http://schemas.microsoft.com/office/drawing/2014/main" id="{4C04A701-1B09-BEF0-C1B2-5555F029B82C}"/>
              </a:ext>
            </a:extLst>
          </p:cNvPr>
          <p:cNvSpPr txBox="1"/>
          <p:nvPr/>
        </p:nvSpPr>
        <p:spPr>
          <a:xfrm>
            <a:off x="180415" y="1468607"/>
            <a:ext cx="8112952" cy="830997"/>
          </a:xfrm>
          <a:prstGeom prst="rect">
            <a:avLst/>
          </a:prstGeom>
          <a:noFill/>
        </p:spPr>
        <p:txBody>
          <a:bodyPr wrap="square" rtlCol="0">
            <a:spAutoFit/>
          </a:bodyPr>
          <a:lstStyle/>
          <a:p>
            <a:pPr marL="285750" indent="-285750" algn="l">
              <a:buFont typeface="Arial" panose="020B0604020202020204" pitchFamily="34" charset="0"/>
              <a:buChar char="•"/>
            </a:pPr>
            <a:r>
              <a:rPr lang="en-US" sz="1600" b="0" i="0" u="none" strike="noStrike" dirty="0">
                <a:solidFill>
                  <a:srgbClr val="000000"/>
                </a:solidFill>
                <a:effectLst/>
                <a:latin typeface="Helvetica Neue" panose="02000503000000020004" pitchFamily="2" charset="0"/>
              </a:rPr>
              <a:t>The Data Set consists of 303 Rows and 14 Columns.</a:t>
            </a:r>
          </a:p>
          <a:p>
            <a:pPr marL="285750" indent="-285750" algn="l">
              <a:buFont typeface="Arial" panose="020B0604020202020204" pitchFamily="34" charset="0"/>
              <a:buChar char="•"/>
            </a:pPr>
            <a:r>
              <a:rPr lang="en-US" sz="1600" b="0" i="0" u="none" strike="noStrike" dirty="0">
                <a:solidFill>
                  <a:srgbClr val="000000"/>
                </a:solidFill>
                <a:effectLst/>
                <a:latin typeface="Helvetica Neue" panose="02000503000000020004" pitchFamily="2" charset="0"/>
              </a:rPr>
              <a:t>The type of all the variables in the data set are in numerical format.</a:t>
            </a:r>
          </a:p>
          <a:p>
            <a:pPr marL="285750" indent="-285750" algn="l">
              <a:buFont typeface="Arial" panose="020B0604020202020204" pitchFamily="34" charset="0"/>
              <a:buChar char="•"/>
            </a:pPr>
            <a:r>
              <a:rPr lang="en-US" sz="1600" b="0" i="0" u="none" strike="noStrike" dirty="0">
                <a:solidFill>
                  <a:srgbClr val="000000"/>
                </a:solidFill>
                <a:effectLst/>
                <a:latin typeface="Helvetica Neue" panose="02000503000000020004" pitchFamily="2" charset="0"/>
              </a:rPr>
              <a:t>According to first impressions, there is no missing value in the data set.</a:t>
            </a:r>
          </a:p>
        </p:txBody>
      </p:sp>
      <p:pic>
        <p:nvPicPr>
          <p:cNvPr id="8" name="Picture 7" descr="A screenshot of a computer code&#10;&#10;Description automatically generated">
            <a:extLst>
              <a:ext uri="{FF2B5EF4-FFF2-40B4-BE49-F238E27FC236}">
                <a16:creationId xmlns:a16="http://schemas.microsoft.com/office/drawing/2014/main" id="{18AECF97-7881-9C9C-9C69-53A0EEE4F89C}"/>
              </a:ext>
            </a:extLst>
          </p:cNvPr>
          <p:cNvPicPr>
            <a:picLocks noChangeAspect="1"/>
          </p:cNvPicPr>
          <p:nvPr/>
        </p:nvPicPr>
        <p:blipFill>
          <a:blip r:embed="rId3"/>
          <a:stretch>
            <a:fillRect/>
          </a:stretch>
        </p:blipFill>
        <p:spPr>
          <a:xfrm>
            <a:off x="8530226" y="3099536"/>
            <a:ext cx="3414482" cy="3414482"/>
          </a:xfrm>
          <a:prstGeom prst="rect">
            <a:avLst/>
          </a:prstGeom>
        </p:spPr>
      </p:pic>
      <p:sp>
        <p:nvSpPr>
          <p:cNvPr id="9" name="TextBox 8">
            <a:extLst>
              <a:ext uri="{FF2B5EF4-FFF2-40B4-BE49-F238E27FC236}">
                <a16:creationId xmlns:a16="http://schemas.microsoft.com/office/drawing/2014/main" id="{92C270E7-4CFB-D837-F7A6-22682715B07D}"/>
              </a:ext>
            </a:extLst>
          </p:cNvPr>
          <p:cNvSpPr txBox="1"/>
          <p:nvPr/>
        </p:nvSpPr>
        <p:spPr>
          <a:xfrm>
            <a:off x="4245333" y="134186"/>
            <a:ext cx="3701334" cy="584775"/>
          </a:xfrm>
          <a:prstGeom prst="rect">
            <a:avLst/>
          </a:prstGeom>
          <a:noFill/>
        </p:spPr>
        <p:txBody>
          <a:bodyPr wrap="none" rtlCol="0">
            <a:spAutoFit/>
          </a:bodyPr>
          <a:lstStyle/>
          <a:p>
            <a:r>
              <a:rPr lang="en-US" sz="3200" dirty="0"/>
              <a:t>Lets look at the Data </a:t>
            </a:r>
          </a:p>
        </p:txBody>
      </p:sp>
      <p:sp>
        <p:nvSpPr>
          <p:cNvPr id="18" name="TextBox 17">
            <a:extLst>
              <a:ext uri="{FF2B5EF4-FFF2-40B4-BE49-F238E27FC236}">
                <a16:creationId xmlns:a16="http://schemas.microsoft.com/office/drawing/2014/main" id="{4E77799A-D8C0-7263-E274-5EE85D63E792}"/>
              </a:ext>
            </a:extLst>
          </p:cNvPr>
          <p:cNvSpPr txBox="1"/>
          <p:nvPr/>
        </p:nvSpPr>
        <p:spPr>
          <a:xfrm>
            <a:off x="247292" y="3317934"/>
            <a:ext cx="7917914" cy="677108"/>
          </a:xfrm>
          <a:prstGeom prst="rect">
            <a:avLst/>
          </a:prstGeom>
          <a:noFill/>
        </p:spPr>
        <p:txBody>
          <a:bodyPr wrap="square">
            <a:spAutoFit/>
          </a:bodyPr>
          <a:lstStyle/>
          <a:p>
            <a:r>
              <a:rPr lang="en-US" sz="2000" b="1" dirty="0">
                <a:solidFill>
                  <a:srgbClr val="00B0F0"/>
                </a:solidFill>
              </a:rPr>
              <a:t>SOURCE</a:t>
            </a:r>
            <a:r>
              <a:rPr lang="en-US" dirty="0"/>
              <a:t> : https://</a:t>
            </a:r>
            <a:r>
              <a:rPr lang="en-US" dirty="0" err="1"/>
              <a:t>www.kaggle.com</a:t>
            </a:r>
            <a:r>
              <a:rPr lang="en-US" dirty="0"/>
              <a:t>/datasets/</a:t>
            </a:r>
            <a:r>
              <a:rPr lang="en-US" dirty="0" err="1"/>
              <a:t>rashikrahmanpritom</a:t>
            </a:r>
            <a:r>
              <a:rPr lang="en-US" dirty="0"/>
              <a:t>/heart-attack-analysis-prediction-dataset</a:t>
            </a:r>
          </a:p>
        </p:txBody>
      </p:sp>
      <p:pic>
        <p:nvPicPr>
          <p:cNvPr id="22" name="Picture 21" descr="A screenshot of a computer&#10;&#10;Description automatically generated">
            <a:extLst>
              <a:ext uri="{FF2B5EF4-FFF2-40B4-BE49-F238E27FC236}">
                <a16:creationId xmlns:a16="http://schemas.microsoft.com/office/drawing/2014/main" id="{B25FD6DE-0BC9-6DB4-EDCF-E8B89B78C07C}"/>
              </a:ext>
            </a:extLst>
          </p:cNvPr>
          <p:cNvPicPr>
            <a:picLocks noChangeAspect="1"/>
          </p:cNvPicPr>
          <p:nvPr/>
        </p:nvPicPr>
        <p:blipFill>
          <a:blip r:embed="rId4"/>
          <a:stretch>
            <a:fillRect/>
          </a:stretch>
        </p:blipFill>
        <p:spPr>
          <a:xfrm>
            <a:off x="489962" y="4130186"/>
            <a:ext cx="6091144" cy="2517230"/>
          </a:xfrm>
          <a:prstGeom prst="rect">
            <a:avLst/>
          </a:prstGeom>
        </p:spPr>
      </p:pic>
    </p:spTree>
    <p:extLst>
      <p:ext uri="{BB962C8B-B14F-4D97-AF65-F5344CB8AC3E}">
        <p14:creationId xmlns:p14="http://schemas.microsoft.com/office/powerpoint/2010/main" val="3092198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3B19D9-D433-79ED-0999-A40C25358AC6}"/>
              </a:ext>
            </a:extLst>
          </p:cNvPr>
          <p:cNvSpPr txBox="1"/>
          <p:nvPr/>
        </p:nvSpPr>
        <p:spPr>
          <a:xfrm>
            <a:off x="3927107" y="952900"/>
            <a:ext cx="3012444" cy="584775"/>
          </a:xfrm>
          <a:prstGeom prst="rect">
            <a:avLst/>
          </a:prstGeom>
          <a:noFill/>
        </p:spPr>
        <p:txBody>
          <a:bodyPr wrap="square" rtlCol="0">
            <a:spAutoFit/>
          </a:bodyPr>
          <a:lstStyle/>
          <a:p>
            <a:r>
              <a:rPr lang="en-US" sz="3200" b="1" dirty="0"/>
              <a:t>Data Cleaning </a:t>
            </a:r>
          </a:p>
        </p:txBody>
      </p:sp>
      <p:pic>
        <p:nvPicPr>
          <p:cNvPr id="8" name="Picture 7" descr="A screenshot of a phone&#10;&#10;Description automatically generated">
            <a:extLst>
              <a:ext uri="{FF2B5EF4-FFF2-40B4-BE49-F238E27FC236}">
                <a16:creationId xmlns:a16="http://schemas.microsoft.com/office/drawing/2014/main" id="{9B442074-B6C1-4A56-DA50-3F141888B6C7}"/>
              </a:ext>
            </a:extLst>
          </p:cNvPr>
          <p:cNvPicPr>
            <a:picLocks noChangeAspect="1"/>
          </p:cNvPicPr>
          <p:nvPr/>
        </p:nvPicPr>
        <p:blipFill>
          <a:blip r:embed="rId2"/>
          <a:stretch>
            <a:fillRect/>
          </a:stretch>
        </p:blipFill>
        <p:spPr>
          <a:xfrm>
            <a:off x="6017096" y="2301797"/>
            <a:ext cx="2191945" cy="4278508"/>
          </a:xfrm>
          <a:prstGeom prst="rect">
            <a:avLst/>
          </a:prstGeom>
        </p:spPr>
      </p:pic>
      <p:pic>
        <p:nvPicPr>
          <p:cNvPr id="10" name="Picture 9" descr="A screenshot of a computer code&#10;&#10;Description automatically generated">
            <a:extLst>
              <a:ext uri="{FF2B5EF4-FFF2-40B4-BE49-F238E27FC236}">
                <a16:creationId xmlns:a16="http://schemas.microsoft.com/office/drawing/2014/main" id="{7A619763-3401-52CE-87D0-0B70D91C7740}"/>
              </a:ext>
            </a:extLst>
          </p:cNvPr>
          <p:cNvPicPr>
            <a:picLocks noChangeAspect="1"/>
          </p:cNvPicPr>
          <p:nvPr/>
        </p:nvPicPr>
        <p:blipFill>
          <a:blip r:embed="rId3"/>
          <a:stretch>
            <a:fillRect/>
          </a:stretch>
        </p:blipFill>
        <p:spPr>
          <a:xfrm>
            <a:off x="8096490" y="2056022"/>
            <a:ext cx="3979273" cy="4665062"/>
          </a:xfrm>
          <a:prstGeom prst="rect">
            <a:avLst/>
          </a:prstGeom>
        </p:spPr>
      </p:pic>
      <p:pic>
        <p:nvPicPr>
          <p:cNvPr id="12" name="Picture 11" descr="A screenshot of a computer code&#10;&#10;Description automatically generated">
            <a:extLst>
              <a:ext uri="{FF2B5EF4-FFF2-40B4-BE49-F238E27FC236}">
                <a16:creationId xmlns:a16="http://schemas.microsoft.com/office/drawing/2014/main" id="{1BDBE0C3-D323-053A-E3F5-8EDED7D5437D}"/>
              </a:ext>
            </a:extLst>
          </p:cNvPr>
          <p:cNvPicPr>
            <a:picLocks noChangeAspect="1"/>
          </p:cNvPicPr>
          <p:nvPr/>
        </p:nvPicPr>
        <p:blipFill>
          <a:blip r:embed="rId4"/>
          <a:stretch>
            <a:fillRect/>
          </a:stretch>
        </p:blipFill>
        <p:spPr>
          <a:xfrm>
            <a:off x="265351" y="3056351"/>
            <a:ext cx="5753533" cy="1569145"/>
          </a:xfrm>
          <a:prstGeom prst="rect">
            <a:avLst/>
          </a:prstGeom>
        </p:spPr>
      </p:pic>
    </p:spTree>
    <p:extLst>
      <p:ext uri="{BB962C8B-B14F-4D97-AF65-F5344CB8AC3E}">
        <p14:creationId xmlns:p14="http://schemas.microsoft.com/office/powerpoint/2010/main" val="3636400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7832E9-EA61-387D-6AD1-45AC6611C086}"/>
              </a:ext>
            </a:extLst>
          </p:cNvPr>
          <p:cNvSpPr/>
          <p:nvPr/>
        </p:nvSpPr>
        <p:spPr>
          <a:xfrm>
            <a:off x="265814" y="233916"/>
            <a:ext cx="11695814" cy="636890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6" name="Picture 5" descr="A graph of age distribution of patients&#10;&#10;Description automatically generated">
            <a:extLst>
              <a:ext uri="{FF2B5EF4-FFF2-40B4-BE49-F238E27FC236}">
                <a16:creationId xmlns:a16="http://schemas.microsoft.com/office/drawing/2014/main" id="{CBDE756F-EFB3-1B28-17F9-ADD084245799}"/>
              </a:ext>
            </a:extLst>
          </p:cNvPr>
          <p:cNvPicPr>
            <a:picLocks noChangeAspect="1"/>
          </p:cNvPicPr>
          <p:nvPr/>
        </p:nvPicPr>
        <p:blipFill>
          <a:blip r:embed="rId2"/>
          <a:stretch>
            <a:fillRect/>
          </a:stretch>
        </p:blipFill>
        <p:spPr>
          <a:xfrm>
            <a:off x="715687" y="893781"/>
            <a:ext cx="4099133" cy="3153179"/>
          </a:xfrm>
          <a:prstGeom prst="rect">
            <a:avLst/>
          </a:prstGeom>
        </p:spPr>
      </p:pic>
      <p:pic>
        <p:nvPicPr>
          <p:cNvPr id="8" name="Picture 7" descr="A blue and orange pie chart&#10;&#10;Description automatically generated">
            <a:extLst>
              <a:ext uri="{FF2B5EF4-FFF2-40B4-BE49-F238E27FC236}">
                <a16:creationId xmlns:a16="http://schemas.microsoft.com/office/drawing/2014/main" id="{53A32593-9AFF-F8CC-AD46-DD2B87B89493}"/>
              </a:ext>
            </a:extLst>
          </p:cNvPr>
          <p:cNvPicPr>
            <a:picLocks noChangeAspect="1"/>
          </p:cNvPicPr>
          <p:nvPr/>
        </p:nvPicPr>
        <p:blipFill>
          <a:blip r:embed="rId3"/>
          <a:stretch>
            <a:fillRect/>
          </a:stretch>
        </p:blipFill>
        <p:spPr>
          <a:xfrm>
            <a:off x="1829889" y="4121799"/>
            <a:ext cx="2146300" cy="2381250"/>
          </a:xfrm>
          <a:prstGeom prst="rect">
            <a:avLst/>
          </a:prstGeom>
        </p:spPr>
      </p:pic>
      <p:pic>
        <p:nvPicPr>
          <p:cNvPr id="10" name="Picture 9" descr="A graph of exercise induced angina distribution&#10;&#10;Description automatically generated">
            <a:extLst>
              <a:ext uri="{FF2B5EF4-FFF2-40B4-BE49-F238E27FC236}">
                <a16:creationId xmlns:a16="http://schemas.microsoft.com/office/drawing/2014/main" id="{EC883E6F-86E3-BDC1-1E4A-B7FAFC773BDD}"/>
              </a:ext>
            </a:extLst>
          </p:cNvPr>
          <p:cNvPicPr>
            <a:picLocks noChangeAspect="1"/>
          </p:cNvPicPr>
          <p:nvPr/>
        </p:nvPicPr>
        <p:blipFill>
          <a:blip r:embed="rId4"/>
          <a:stretch>
            <a:fillRect/>
          </a:stretch>
        </p:blipFill>
        <p:spPr>
          <a:xfrm>
            <a:off x="7143511" y="933555"/>
            <a:ext cx="4099132" cy="3155298"/>
          </a:xfrm>
          <a:prstGeom prst="rect">
            <a:avLst/>
          </a:prstGeom>
        </p:spPr>
      </p:pic>
      <p:sp>
        <p:nvSpPr>
          <p:cNvPr id="3" name="Title 1">
            <a:extLst>
              <a:ext uri="{FF2B5EF4-FFF2-40B4-BE49-F238E27FC236}">
                <a16:creationId xmlns:a16="http://schemas.microsoft.com/office/drawing/2014/main" id="{B604C728-B2CC-4B67-6FE4-A7FB6F445A5C}"/>
              </a:ext>
            </a:extLst>
          </p:cNvPr>
          <p:cNvSpPr>
            <a:spLocks noGrp="1"/>
          </p:cNvSpPr>
          <p:nvPr>
            <p:ph type="title"/>
          </p:nvPr>
        </p:nvSpPr>
        <p:spPr>
          <a:xfrm>
            <a:off x="4158641" y="289372"/>
            <a:ext cx="5160723" cy="552892"/>
          </a:xfrm>
        </p:spPr>
        <p:txBody>
          <a:bodyPr>
            <a:noAutofit/>
          </a:bodyPr>
          <a:lstStyle/>
          <a:p>
            <a:r>
              <a:rPr lang="en-IN" sz="3600" b="1" dirty="0"/>
              <a:t>Univariate Analysis</a:t>
            </a:r>
          </a:p>
        </p:txBody>
      </p:sp>
      <p:pic>
        <p:nvPicPr>
          <p:cNvPr id="4" name="Picture 3" descr="A pie chart with different colored circles with Crust in the background&#10;&#10;Description automatically generated">
            <a:extLst>
              <a:ext uri="{FF2B5EF4-FFF2-40B4-BE49-F238E27FC236}">
                <a16:creationId xmlns:a16="http://schemas.microsoft.com/office/drawing/2014/main" id="{C7B3C43C-261E-3276-3459-5AF4FD65B007}"/>
              </a:ext>
            </a:extLst>
          </p:cNvPr>
          <p:cNvPicPr>
            <a:picLocks noChangeAspect="1"/>
          </p:cNvPicPr>
          <p:nvPr/>
        </p:nvPicPr>
        <p:blipFill>
          <a:blip r:embed="rId5"/>
          <a:stretch>
            <a:fillRect/>
          </a:stretch>
        </p:blipFill>
        <p:spPr>
          <a:xfrm>
            <a:off x="7805949" y="4121799"/>
            <a:ext cx="3026830" cy="2305936"/>
          </a:xfrm>
          <a:prstGeom prst="rect">
            <a:avLst/>
          </a:prstGeom>
        </p:spPr>
      </p:pic>
    </p:spTree>
    <p:extLst>
      <p:ext uri="{BB962C8B-B14F-4D97-AF65-F5344CB8AC3E}">
        <p14:creationId xmlns:p14="http://schemas.microsoft.com/office/powerpoint/2010/main" val="17433048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1571</TotalTime>
  <Words>1285</Words>
  <Application>Microsoft Macintosh PowerPoint</Application>
  <PresentationFormat>Widescreen</PresentationFormat>
  <Paragraphs>77</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Calibri Light</vt:lpstr>
      <vt:lpstr>Courier New</vt:lpstr>
      <vt:lpstr>Helvetica Neue</vt:lpstr>
      <vt:lpstr>Inter</vt:lpstr>
      <vt:lpstr>Office Theme</vt:lpstr>
      <vt:lpstr>PowerPoint Presentation</vt:lpstr>
      <vt:lpstr>Problem Statement</vt:lpstr>
      <vt:lpstr>PowerPoint Presentation</vt:lpstr>
      <vt:lpstr>PowerPoint Presentation</vt:lpstr>
      <vt:lpstr>PowerPoint Presentation</vt:lpstr>
      <vt:lpstr>PowerPoint Presentation</vt:lpstr>
      <vt:lpstr>PowerPoint Presentation</vt:lpstr>
      <vt:lpstr>PowerPoint Presentation</vt:lpstr>
      <vt:lpstr>Univariate Analysis</vt:lpstr>
      <vt:lpstr>Univariate Analysis</vt:lpstr>
      <vt:lpstr>Bivariate Analysis</vt:lpstr>
      <vt:lpstr>PowerPoint Presentation</vt:lpstr>
      <vt:lpstr>PowerPoint Presentation</vt:lpstr>
      <vt:lpstr>Multivariate Analysis</vt:lpstr>
      <vt:lpstr>PowerPoint Presentation</vt:lpstr>
      <vt:lpstr>Correlation</vt:lpstr>
      <vt:lpstr>Result Interpretation</vt:lpstr>
      <vt:lpstr>Predictive Analysis</vt:lpstr>
      <vt:lpstr>Model Accuracy</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Arora, Vipul</dc:creator>
  <cp:lastModifiedBy>Arora, Vipul</cp:lastModifiedBy>
  <cp:revision>7</cp:revision>
  <dcterms:created xsi:type="dcterms:W3CDTF">2023-08-07T02:44:03Z</dcterms:created>
  <dcterms:modified xsi:type="dcterms:W3CDTF">2023-08-08T05:13:05Z</dcterms:modified>
</cp:coreProperties>
</file>